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7" r:id="rId2"/>
  </p:sldIdLst>
  <p:sldSz cx="38404800" cy="32918400"/>
  <p:notesSz cx="6858000" cy="9144000"/>
  <p:custDataLst>
    <p:tags r:id="rId4"/>
  </p:custDataLst>
  <p:defaultTextStyle>
    <a:defPPr>
      <a:defRPr lang="en-US"/>
    </a:defPPr>
    <a:lvl1pPr algn="l" defTabSz="4252913" rtl="0" fontAlgn="base">
      <a:spcBef>
        <a:spcPct val="0"/>
      </a:spcBef>
      <a:spcAft>
        <a:spcPct val="0"/>
      </a:spcAft>
      <a:defRPr sz="8400" kern="1200">
        <a:solidFill>
          <a:schemeClr val="tx1"/>
        </a:solidFill>
        <a:latin typeface="Arial" charset="0"/>
        <a:ea typeface="+mn-ea"/>
        <a:cs typeface="Arial" charset="0"/>
      </a:defRPr>
    </a:lvl1pPr>
    <a:lvl2pPr marL="2125663" indent="-1668463" algn="l" defTabSz="4252913" rtl="0" fontAlgn="base">
      <a:spcBef>
        <a:spcPct val="0"/>
      </a:spcBef>
      <a:spcAft>
        <a:spcPct val="0"/>
      </a:spcAft>
      <a:defRPr sz="8400" kern="1200">
        <a:solidFill>
          <a:schemeClr val="tx1"/>
        </a:solidFill>
        <a:latin typeface="Arial" charset="0"/>
        <a:ea typeface="+mn-ea"/>
        <a:cs typeface="Arial" charset="0"/>
      </a:defRPr>
    </a:lvl2pPr>
    <a:lvl3pPr marL="4252913" indent="-3338513" algn="l" defTabSz="4252913" rtl="0" fontAlgn="base">
      <a:spcBef>
        <a:spcPct val="0"/>
      </a:spcBef>
      <a:spcAft>
        <a:spcPct val="0"/>
      </a:spcAft>
      <a:defRPr sz="8400" kern="1200">
        <a:solidFill>
          <a:schemeClr val="tx1"/>
        </a:solidFill>
        <a:latin typeface="Arial" charset="0"/>
        <a:ea typeface="+mn-ea"/>
        <a:cs typeface="Arial" charset="0"/>
      </a:defRPr>
    </a:lvl3pPr>
    <a:lvl4pPr marL="6380163" indent="-5008563" algn="l" defTabSz="4252913" rtl="0" fontAlgn="base">
      <a:spcBef>
        <a:spcPct val="0"/>
      </a:spcBef>
      <a:spcAft>
        <a:spcPct val="0"/>
      </a:spcAft>
      <a:defRPr sz="8400" kern="1200">
        <a:solidFill>
          <a:schemeClr val="tx1"/>
        </a:solidFill>
        <a:latin typeface="Arial" charset="0"/>
        <a:ea typeface="+mn-ea"/>
        <a:cs typeface="Arial" charset="0"/>
      </a:defRPr>
    </a:lvl4pPr>
    <a:lvl5pPr marL="8507413" indent="-6678613" algn="l" defTabSz="4252913" rtl="0" fontAlgn="base">
      <a:spcBef>
        <a:spcPct val="0"/>
      </a:spcBef>
      <a:spcAft>
        <a:spcPct val="0"/>
      </a:spcAft>
      <a:defRPr sz="8400" kern="1200">
        <a:solidFill>
          <a:schemeClr val="tx1"/>
        </a:solidFill>
        <a:latin typeface="Arial" charset="0"/>
        <a:ea typeface="+mn-ea"/>
        <a:cs typeface="Arial" charset="0"/>
      </a:defRPr>
    </a:lvl5pPr>
    <a:lvl6pPr marL="2286000" algn="l" defTabSz="914400" rtl="0" eaLnBrk="1" latinLnBrk="0" hangingPunct="1">
      <a:defRPr sz="8400" kern="1200">
        <a:solidFill>
          <a:schemeClr val="tx1"/>
        </a:solidFill>
        <a:latin typeface="Arial" charset="0"/>
        <a:ea typeface="+mn-ea"/>
        <a:cs typeface="Arial" charset="0"/>
      </a:defRPr>
    </a:lvl6pPr>
    <a:lvl7pPr marL="2743200" algn="l" defTabSz="914400" rtl="0" eaLnBrk="1" latinLnBrk="0" hangingPunct="1">
      <a:defRPr sz="8400" kern="1200">
        <a:solidFill>
          <a:schemeClr val="tx1"/>
        </a:solidFill>
        <a:latin typeface="Arial" charset="0"/>
        <a:ea typeface="+mn-ea"/>
        <a:cs typeface="Arial" charset="0"/>
      </a:defRPr>
    </a:lvl7pPr>
    <a:lvl8pPr marL="3200400" algn="l" defTabSz="914400" rtl="0" eaLnBrk="1" latinLnBrk="0" hangingPunct="1">
      <a:defRPr sz="8400" kern="1200">
        <a:solidFill>
          <a:schemeClr val="tx1"/>
        </a:solidFill>
        <a:latin typeface="Arial" charset="0"/>
        <a:ea typeface="+mn-ea"/>
        <a:cs typeface="Arial" charset="0"/>
      </a:defRPr>
    </a:lvl8pPr>
    <a:lvl9pPr marL="3657600" algn="l" defTabSz="914400" rtl="0" eaLnBrk="1" latinLnBrk="0" hangingPunct="1">
      <a:defRPr sz="84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800000"/>
    <a:srgbClr val="996633"/>
    <a:srgbClr val="CC9900"/>
    <a:srgbClr val="CC3300"/>
    <a:srgbClr val="FFFFFF"/>
    <a:srgbClr val="000000"/>
    <a:srgbClr val="FF9900"/>
    <a:srgbClr val="99003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17" autoAdjust="0"/>
    <p:restoredTop sz="93890" autoAdjust="0"/>
  </p:normalViewPr>
  <p:slideViewPr>
    <p:cSldViewPr>
      <p:cViewPr>
        <p:scale>
          <a:sx n="23" d="100"/>
          <a:sy n="23" d="100"/>
        </p:scale>
        <p:origin x="-558" y="-72"/>
      </p:cViewPr>
      <p:guideLst>
        <p:guide orient="horz" pos="10368"/>
        <p:guide pos="12096"/>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tags" Target="tags/tag1.xml"/></Relationships>
</file>

<file path=ppt/charts/_rels/chart1.xml.rels><?xml version="1.0" encoding="UTF-8" standalone="yes"?>
<Relationships xmlns="http://schemas.openxmlformats.org/package/2006/relationships"><Relationship Id="rId2" Type="http://schemas.openxmlformats.org/officeDocument/2006/relationships/oleObject" Target="file:///F:\Professional\Research\Publications\PIM\Statistics\Graph\Hispanic%20Reasons%20by%20Time%20graph.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F:\Professional\Research\Publications\PIM\Statistics\Graph\Non%20Hispanic%20Reasons%20by%20Time%20graph.xlsx"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plotArea>
      <c:layout>
        <c:manualLayout>
          <c:layoutTarget val="inner"/>
          <c:xMode val="edge"/>
          <c:yMode val="edge"/>
          <c:x val="0.18849025296728342"/>
          <c:y val="0.12957130267142705"/>
          <c:w val="0.5480200881752525"/>
          <c:h val="0.64592207736328555"/>
        </c:manualLayout>
      </c:layout>
      <c:lineChart>
        <c:grouping val="standard"/>
        <c:ser>
          <c:idx val="0"/>
          <c:order val="0"/>
          <c:tx>
            <c:strRef>
              <c:f>Sheet1!$A$2</c:f>
              <c:strCache>
                <c:ptCount val="1"/>
                <c:pt idx="0">
                  <c:v>Perception of Insufficient Milk</c:v>
                </c:pt>
              </c:strCache>
            </c:strRef>
          </c:tx>
          <c:spPr>
            <a:ln>
              <a:solidFill>
                <a:srgbClr val="00B050"/>
              </a:solidFill>
            </a:ln>
          </c:spPr>
          <c:marker>
            <c:symbol val="none"/>
          </c:marker>
          <c:cat>
            <c:numRef>
              <c:f>Sheet1!$B$1:$M$1</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cat>
          <c:val>
            <c:numRef>
              <c:f>Sheet1!$B$2:$M$2</c:f>
              <c:numCache>
                <c:formatCode>General</c:formatCode>
                <c:ptCount val="12"/>
                <c:pt idx="0">
                  <c:v>19</c:v>
                </c:pt>
                <c:pt idx="1">
                  <c:v>12</c:v>
                </c:pt>
                <c:pt idx="2">
                  <c:v>19</c:v>
                </c:pt>
                <c:pt idx="3">
                  <c:v>8</c:v>
                </c:pt>
                <c:pt idx="4">
                  <c:v>10</c:v>
                </c:pt>
                <c:pt idx="5">
                  <c:v>8</c:v>
                </c:pt>
                <c:pt idx="6">
                  <c:v>5</c:v>
                </c:pt>
                <c:pt idx="7">
                  <c:v>2</c:v>
                </c:pt>
                <c:pt idx="8">
                  <c:v>2</c:v>
                </c:pt>
                <c:pt idx="9">
                  <c:v>0</c:v>
                </c:pt>
                <c:pt idx="10">
                  <c:v>1</c:v>
                </c:pt>
                <c:pt idx="11">
                  <c:v>5</c:v>
                </c:pt>
              </c:numCache>
            </c:numRef>
          </c:val>
        </c:ser>
        <c:ser>
          <c:idx val="1"/>
          <c:order val="1"/>
          <c:tx>
            <c:strRef>
              <c:f>Sheet1!$A$3</c:f>
              <c:strCache>
                <c:ptCount val="1"/>
                <c:pt idx="0">
                  <c:v>Other Maternal Problems</c:v>
                </c:pt>
              </c:strCache>
            </c:strRef>
          </c:tx>
          <c:marker>
            <c:symbol val="none"/>
          </c:marker>
          <c:cat>
            <c:numRef>
              <c:f>Sheet1!$B$1:$M$1</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cat>
          <c:val>
            <c:numRef>
              <c:f>Sheet1!$B$3:$M$3</c:f>
              <c:numCache>
                <c:formatCode>General</c:formatCode>
                <c:ptCount val="12"/>
                <c:pt idx="0">
                  <c:v>18</c:v>
                </c:pt>
                <c:pt idx="1">
                  <c:v>5</c:v>
                </c:pt>
                <c:pt idx="2">
                  <c:v>1</c:v>
                </c:pt>
                <c:pt idx="3">
                  <c:v>8</c:v>
                </c:pt>
                <c:pt idx="4">
                  <c:v>2</c:v>
                </c:pt>
                <c:pt idx="5">
                  <c:v>9</c:v>
                </c:pt>
                <c:pt idx="6">
                  <c:v>7</c:v>
                </c:pt>
                <c:pt idx="7">
                  <c:v>3</c:v>
                </c:pt>
                <c:pt idx="8">
                  <c:v>1</c:v>
                </c:pt>
                <c:pt idx="9">
                  <c:v>1</c:v>
                </c:pt>
                <c:pt idx="10">
                  <c:v>1</c:v>
                </c:pt>
                <c:pt idx="11">
                  <c:v>1</c:v>
                </c:pt>
              </c:numCache>
            </c:numRef>
          </c:val>
        </c:ser>
        <c:ser>
          <c:idx val="2"/>
          <c:order val="2"/>
          <c:tx>
            <c:strRef>
              <c:f>Sheet1!$A$4</c:f>
              <c:strCache>
                <c:ptCount val="1"/>
                <c:pt idx="0">
                  <c:v>Infant Problems</c:v>
                </c:pt>
              </c:strCache>
            </c:strRef>
          </c:tx>
          <c:spPr>
            <a:ln>
              <a:solidFill>
                <a:srgbClr val="FF0000"/>
              </a:solidFill>
            </a:ln>
          </c:spPr>
          <c:marker>
            <c:symbol val="none"/>
          </c:marker>
          <c:cat>
            <c:numRef>
              <c:f>Sheet1!$B$1:$M$1</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cat>
          <c:val>
            <c:numRef>
              <c:f>Sheet1!$B$4:$M$4</c:f>
              <c:numCache>
                <c:formatCode>General</c:formatCode>
                <c:ptCount val="12"/>
                <c:pt idx="0">
                  <c:v>6</c:v>
                </c:pt>
                <c:pt idx="1">
                  <c:v>3</c:v>
                </c:pt>
                <c:pt idx="2">
                  <c:v>2</c:v>
                </c:pt>
                <c:pt idx="3">
                  <c:v>2</c:v>
                </c:pt>
                <c:pt idx="4">
                  <c:v>2</c:v>
                </c:pt>
                <c:pt idx="5">
                  <c:v>1</c:v>
                </c:pt>
                <c:pt idx="6">
                  <c:v>4</c:v>
                </c:pt>
                <c:pt idx="7">
                  <c:v>1</c:v>
                </c:pt>
                <c:pt idx="8">
                  <c:v>3</c:v>
                </c:pt>
                <c:pt idx="9">
                  <c:v>0</c:v>
                </c:pt>
                <c:pt idx="10">
                  <c:v>4</c:v>
                </c:pt>
                <c:pt idx="11">
                  <c:v>3</c:v>
                </c:pt>
              </c:numCache>
            </c:numRef>
          </c:val>
        </c:ser>
        <c:dLbls/>
        <c:marker val="1"/>
        <c:axId val="56179328"/>
        <c:axId val="56218368"/>
      </c:lineChart>
      <c:catAx>
        <c:axId val="56179328"/>
        <c:scaling>
          <c:orientation val="minMax"/>
        </c:scaling>
        <c:axPos val="b"/>
        <c:title>
          <c:tx>
            <c:rich>
              <a:bodyPr/>
              <a:lstStyle/>
              <a:p>
                <a:pPr>
                  <a:defRPr sz="2000">
                    <a:latin typeface="Arial" pitchFamily="34" charset="0"/>
                    <a:cs typeface="Arial" pitchFamily="34" charset="0"/>
                  </a:defRPr>
                </a:pPr>
                <a:r>
                  <a:rPr lang="en-US" sz="2000" dirty="0">
                    <a:latin typeface="Arial" pitchFamily="34" charset="0"/>
                    <a:cs typeface="Arial" pitchFamily="34" charset="0"/>
                  </a:rPr>
                  <a:t>Number of Months of Breastfeeding</a:t>
                </a:r>
              </a:p>
            </c:rich>
          </c:tx>
          <c:layout/>
        </c:title>
        <c:numFmt formatCode="General" sourceLinked="1"/>
        <c:tickLblPos val="nextTo"/>
        <c:txPr>
          <a:bodyPr/>
          <a:lstStyle/>
          <a:p>
            <a:pPr>
              <a:defRPr sz="2000"/>
            </a:pPr>
            <a:endParaRPr lang="en-US"/>
          </a:p>
        </c:txPr>
        <c:crossAx val="56218368"/>
        <c:crosses val="autoZero"/>
        <c:auto val="1"/>
        <c:lblAlgn val="ctr"/>
        <c:lblOffset val="100"/>
      </c:catAx>
      <c:valAx>
        <c:axId val="56218368"/>
        <c:scaling>
          <c:orientation val="minMax"/>
        </c:scaling>
        <c:axPos val="l"/>
        <c:majorGridlines/>
        <c:title>
          <c:tx>
            <c:rich>
              <a:bodyPr rot="-5400000" vert="horz"/>
              <a:lstStyle/>
              <a:p>
                <a:pPr>
                  <a:defRPr sz="1800"/>
                </a:pPr>
                <a:r>
                  <a:rPr lang="en-US" sz="1800" b="1" dirty="0"/>
                  <a:t>Number of Women Stopping Breastfeeding</a:t>
                </a:r>
              </a:p>
            </c:rich>
          </c:tx>
          <c:layout>
            <c:manualLayout>
              <c:xMode val="edge"/>
              <c:yMode val="edge"/>
              <c:x val="6.8692192868000823E-2"/>
              <c:y val="0.12692022275642711"/>
            </c:manualLayout>
          </c:layout>
        </c:title>
        <c:numFmt formatCode="General" sourceLinked="1"/>
        <c:tickLblPos val="nextTo"/>
        <c:txPr>
          <a:bodyPr/>
          <a:lstStyle/>
          <a:p>
            <a:pPr>
              <a:defRPr sz="2000"/>
            </a:pPr>
            <a:endParaRPr lang="en-US"/>
          </a:p>
        </c:txPr>
        <c:crossAx val="56179328"/>
        <c:crosses val="autoZero"/>
        <c:crossBetween val="between"/>
      </c:valAx>
    </c:plotArea>
    <c:legend>
      <c:legendPos val="r"/>
      <c:layout>
        <c:manualLayout>
          <c:xMode val="edge"/>
          <c:yMode val="edge"/>
          <c:x val="0.78417531336620305"/>
          <c:y val="0.19754265091863521"/>
          <c:w val="0.20480891407265683"/>
          <c:h val="0.77978244386118489"/>
        </c:manualLayout>
      </c:layout>
      <c:txPr>
        <a:bodyPr/>
        <a:lstStyle/>
        <a:p>
          <a:pPr>
            <a:defRPr sz="1600" b="1"/>
          </a:pPr>
          <a:endParaRPr lang="en-US"/>
        </a:p>
      </c:txPr>
    </c:legend>
    <c:plotVisOnly val="1"/>
    <c:dispBlanksAs val="gap"/>
  </c:chart>
  <c:spPr>
    <a:solidFill>
      <a:schemeClr val="bg1"/>
    </a:solidFill>
    <a:ln>
      <a:solidFill>
        <a:srgbClr val="000000"/>
      </a:solidFill>
    </a:ln>
  </c:spPr>
  <c:externalData r:id="rId2"/>
</c:chartSpace>
</file>

<file path=ppt/charts/chart2.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plotArea>
      <c:layout>
        <c:manualLayout>
          <c:layoutTarget val="inner"/>
          <c:xMode val="edge"/>
          <c:yMode val="edge"/>
          <c:x val="0.21487616755229172"/>
          <c:y val="0.16171171171171173"/>
          <c:w val="0.52398536988431843"/>
          <c:h val="0.63071303587051664"/>
        </c:manualLayout>
      </c:layout>
      <c:lineChart>
        <c:grouping val="standard"/>
        <c:ser>
          <c:idx val="0"/>
          <c:order val="0"/>
          <c:tx>
            <c:strRef>
              <c:f>Sheet1!$A$2</c:f>
              <c:strCache>
                <c:ptCount val="1"/>
                <c:pt idx="0">
                  <c:v>Perception of Insufficient Milk</c:v>
                </c:pt>
              </c:strCache>
            </c:strRef>
          </c:tx>
          <c:spPr>
            <a:ln>
              <a:solidFill>
                <a:srgbClr val="00B050"/>
              </a:solidFill>
            </a:ln>
          </c:spPr>
          <c:marker>
            <c:symbol val="none"/>
          </c:marker>
          <c:cat>
            <c:numRef>
              <c:f>Sheet1!$B$1:$M$1</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cat>
          <c:val>
            <c:numRef>
              <c:f>Sheet1!$B$2:$M$2</c:f>
              <c:numCache>
                <c:formatCode>General</c:formatCode>
                <c:ptCount val="12"/>
                <c:pt idx="0">
                  <c:v>4</c:v>
                </c:pt>
                <c:pt idx="1">
                  <c:v>3</c:v>
                </c:pt>
                <c:pt idx="2">
                  <c:v>5</c:v>
                </c:pt>
                <c:pt idx="3">
                  <c:v>2</c:v>
                </c:pt>
                <c:pt idx="4">
                  <c:v>2</c:v>
                </c:pt>
                <c:pt idx="5">
                  <c:v>0</c:v>
                </c:pt>
                <c:pt idx="6">
                  <c:v>2</c:v>
                </c:pt>
                <c:pt idx="7">
                  <c:v>0</c:v>
                </c:pt>
                <c:pt idx="8">
                  <c:v>0</c:v>
                </c:pt>
                <c:pt idx="9">
                  <c:v>0</c:v>
                </c:pt>
                <c:pt idx="10">
                  <c:v>2</c:v>
                </c:pt>
                <c:pt idx="11">
                  <c:v>0</c:v>
                </c:pt>
              </c:numCache>
            </c:numRef>
          </c:val>
        </c:ser>
        <c:ser>
          <c:idx val="1"/>
          <c:order val="1"/>
          <c:tx>
            <c:strRef>
              <c:f>Sheet1!$A$3</c:f>
              <c:strCache>
                <c:ptCount val="1"/>
                <c:pt idx="0">
                  <c:v>Other Maternal Problems</c:v>
                </c:pt>
              </c:strCache>
            </c:strRef>
          </c:tx>
          <c:marker>
            <c:symbol val="none"/>
          </c:marker>
          <c:cat>
            <c:numRef>
              <c:f>Sheet1!$B$1:$M$1</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cat>
          <c:val>
            <c:numRef>
              <c:f>Sheet1!$B$3:$M$3</c:f>
              <c:numCache>
                <c:formatCode>General</c:formatCode>
                <c:ptCount val="12"/>
                <c:pt idx="0">
                  <c:v>13</c:v>
                </c:pt>
                <c:pt idx="1">
                  <c:v>0</c:v>
                </c:pt>
                <c:pt idx="2">
                  <c:v>2</c:v>
                </c:pt>
                <c:pt idx="3">
                  <c:v>5</c:v>
                </c:pt>
                <c:pt idx="4">
                  <c:v>3</c:v>
                </c:pt>
                <c:pt idx="5">
                  <c:v>1</c:v>
                </c:pt>
                <c:pt idx="6">
                  <c:v>1</c:v>
                </c:pt>
                <c:pt idx="7">
                  <c:v>0</c:v>
                </c:pt>
                <c:pt idx="8">
                  <c:v>0</c:v>
                </c:pt>
                <c:pt idx="9">
                  <c:v>0</c:v>
                </c:pt>
                <c:pt idx="10">
                  <c:v>0</c:v>
                </c:pt>
                <c:pt idx="11">
                  <c:v>0</c:v>
                </c:pt>
              </c:numCache>
            </c:numRef>
          </c:val>
        </c:ser>
        <c:ser>
          <c:idx val="2"/>
          <c:order val="2"/>
          <c:tx>
            <c:strRef>
              <c:f>Sheet1!$A$4</c:f>
              <c:strCache>
                <c:ptCount val="1"/>
                <c:pt idx="0">
                  <c:v>Infant Problems</c:v>
                </c:pt>
              </c:strCache>
            </c:strRef>
          </c:tx>
          <c:spPr>
            <a:ln>
              <a:solidFill>
                <a:srgbClr val="FF0000"/>
              </a:solidFill>
            </a:ln>
          </c:spPr>
          <c:marker>
            <c:symbol val="none"/>
          </c:marker>
          <c:cat>
            <c:numRef>
              <c:f>Sheet1!$B$1:$M$1</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cat>
          <c:val>
            <c:numRef>
              <c:f>Sheet1!$B$4:$M$4</c:f>
              <c:numCache>
                <c:formatCode>General</c:formatCode>
                <c:ptCount val="12"/>
                <c:pt idx="0">
                  <c:v>3</c:v>
                </c:pt>
                <c:pt idx="1">
                  <c:v>2</c:v>
                </c:pt>
                <c:pt idx="2">
                  <c:v>0</c:v>
                </c:pt>
                <c:pt idx="3">
                  <c:v>1</c:v>
                </c:pt>
                <c:pt idx="4">
                  <c:v>2</c:v>
                </c:pt>
                <c:pt idx="5">
                  <c:v>2</c:v>
                </c:pt>
                <c:pt idx="6">
                  <c:v>1</c:v>
                </c:pt>
                <c:pt idx="7">
                  <c:v>1</c:v>
                </c:pt>
                <c:pt idx="8">
                  <c:v>1</c:v>
                </c:pt>
                <c:pt idx="9">
                  <c:v>0</c:v>
                </c:pt>
                <c:pt idx="10">
                  <c:v>0</c:v>
                </c:pt>
                <c:pt idx="11">
                  <c:v>1</c:v>
                </c:pt>
              </c:numCache>
            </c:numRef>
          </c:val>
        </c:ser>
        <c:dLbls/>
        <c:marker val="1"/>
        <c:axId val="56397824"/>
        <c:axId val="56399744"/>
      </c:lineChart>
      <c:catAx>
        <c:axId val="56397824"/>
        <c:scaling>
          <c:orientation val="minMax"/>
        </c:scaling>
        <c:axPos val="b"/>
        <c:title>
          <c:tx>
            <c:rich>
              <a:bodyPr/>
              <a:lstStyle/>
              <a:p>
                <a:pPr>
                  <a:defRPr sz="2000"/>
                </a:pPr>
                <a:r>
                  <a:rPr lang="en-US" sz="2000" b="1" i="0" u="none" strike="noStrike" baseline="0" dirty="0" smtClean="0"/>
                  <a:t>Number of </a:t>
                </a:r>
                <a:r>
                  <a:rPr lang="en-US" sz="2000" dirty="0" smtClean="0"/>
                  <a:t>Months </a:t>
                </a:r>
                <a:r>
                  <a:rPr lang="en-US" sz="2000" dirty="0"/>
                  <a:t>of Breastfeeding</a:t>
                </a:r>
              </a:p>
            </c:rich>
          </c:tx>
          <c:layout/>
        </c:title>
        <c:numFmt formatCode="General" sourceLinked="1"/>
        <c:tickLblPos val="nextTo"/>
        <c:txPr>
          <a:bodyPr/>
          <a:lstStyle/>
          <a:p>
            <a:pPr>
              <a:defRPr sz="2000"/>
            </a:pPr>
            <a:endParaRPr lang="en-US"/>
          </a:p>
        </c:txPr>
        <c:crossAx val="56399744"/>
        <c:crosses val="autoZero"/>
        <c:auto val="1"/>
        <c:lblAlgn val="ctr"/>
        <c:lblOffset val="100"/>
      </c:catAx>
      <c:valAx>
        <c:axId val="56399744"/>
        <c:scaling>
          <c:orientation val="minMax"/>
        </c:scaling>
        <c:axPos val="l"/>
        <c:majorGridlines/>
        <c:title>
          <c:tx>
            <c:rich>
              <a:bodyPr rot="-5400000" vert="horz"/>
              <a:lstStyle/>
              <a:p>
                <a:pPr>
                  <a:defRPr sz="1600"/>
                </a:pPr>
                <a:r>
                  <a:rPr lang="en-US" sz="1800" b="1" i="0" baseline="0" dirty="0" smtClean="0"/>
                  <a:t>Number of Women Stopping Breastfeeding</a:t>
                </a:r>
                <a:endParaRPr lang="en-US" sz="1800" dirty="0"/>
              </a:p>
            </c:rich>
          </c:tx>
          <c:layout>
            <c:manualLayout>
              <c:xMode val="edge"/>
              <c:yMode val="edge"/>
              <c:x val="8.4883593520341194E-2"/>
              <c:y val="0.15204901752145863"/>
            </c:manualLayout>
          </c:layout>
        </c:title>
        <c:numFmt formatCode="General" sourceLinked="1"/>
        <c:tickLblPos val="nextTo"/>
        <c:txPr>
          <a:bodyPr/>
          <a:lstStyle/>
          <a:p>
            <a:pPr>
              <a:defRPr sz="2000"/>
            </a:pPr>
            <a:endParaRPr lang="en-US"/>
          </a:p>
        </c:txPr>
        <c:crossAx val="56397824"/>
        <c:crosses val="autoZero"/>
        <c:crossBetween val="between"/>
      </c:valAx>
    </c:plotArea>
    <c:legend>
      <c:legendPos val="r"/>
      <c:layout>
        <c:manualLayout>
          <c:xMode val="edge"/>
          <c:yMode val="edge"/>
          <c:x val="0.7684265334888718"/>
          <c:y val="0.19879148439778407"/>
          <c:w val="0.20476900456887367"/>
          <c:h val="0.75919364246136045"/>
        </c:manualLayout>
      </c:layout>
      <c:txPr>
        <a:bodyPr/>
        <a:lstStyle/>
        <a:p>
          <a:pPr>
            <a:defRPr sz="1600" b="1"/>
          </a:pPr>
          <a:endParaRPr lang="en-US"/>
        </a:p>
      </c:txPr>
    </c:legend>
    <c:plotVisOnly val="1"/>
    <c:dispBlanksAs val="gap"/>
  </c:chart>
  <c:spPr>
    <a:solidFill>
      <a:schemeClr val="bg1"/>
    </a:solidFill>
    <a:ln>
      <a:solidFill>
        <a:srgbClr val="000000"/>
      </a:solidFill>
    </a:ln>
  </c:spPr>
  <c:externalData r:id="rId2"/>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874E017-AF97-4EAB-9D80-E140CFBBD7BA}" type="datetimeFigureOut">
              <a:rPr lang="en-US" smtClean="0"/>
              <a:pPr/>
              <a:t>12/11/2012</a:t>
            </a:fld>
            <a:endParaRPr lang="en-US"/>
          </a:p>
        </p:txBody>
      </p:sp>
      <p:sp>
        <p:nvSpPr>
          <p:cNvPr id="4" name="Slide Image Placeholder 3"/>
          <p:cNvSpPr>
            <a:spLocks noGrp="1" noRot="1" noChangeAspect="1"/>
          </p:cNvSpPr>
          <p:nvPr>
            <p:ph type="sldImg" idx="2"/>
          </p:nvPr>
        </p:nvSpPr>
        <p:spPr>
          <a:xfrm>
            <a:off x="1428750" y="685800"/>
            <a:ext cx="40005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AF7A2F0-93C5-44C6-B96B-708C1DBE2E02}" type="slidenum">
              <a:rPr lang="en-US" smtClean="0"/>
              <a:pPr/>
              <a:t>‹#›</a:t>
            </a:fld>
            <a:endParaRPr lang="en-US"/>
          </a:p>
        </p:txBody>
      </p:sp>
    </p:spTree>
    <p:extLst>
      <p:ext uri="{BB962C8B-B14F-4D97-AF65-F5344CB8AC3E}">
        <p14:creationId xmlns:p14="http://schemas.microsoft.com/office/powerpoint/2010/main" xmlns="" val="29384646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AF7A2F0-93C5-44C6-B96B-708C1DBE2E02}"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80360" y="10226042"/>
            <a:ext cx="3264408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5760720" y="18653760"/>
            <a:ext cx="26883360" cy="8412480"/>
          </a:xfrm>
        </p:spPr>
        <p:txBody>
          <a:bodyPr/>
          <a:lstStyle>
            <a:lvl1pPr marL="0" indent="0" algn="ctr">
              <a:buNone/>
              <a:defRPr>
                <a:solidFill>
                  <a:schemeClr val="tx1">
                    <a:tint val="75000"/>
                  </a:schemeClr>
                </a:solidFill>
              </a:defRPr>
            </a:lvl1pPr>
            <a:lvl2pPr marL="2127069" indent="0" algn="ctr">
              <a:buNone/>
              <a:defRPr>
                <a:solidFill>
                  <a:schemeClr val="tx1">
                    <a:tint val="75000"/>
                  </a:schemeClr>
                </a:solidFill>
              </a:defRPr>
            </a:lvl2pPr>
            <a:lvl3pPr marL="4254139" indent="0" algn="ctr">
              <a:buNone/>
              <a:defRPr>
                <a:solidFill>
                  <a:schemeClr val="tx1">
                    <a:tint val="75000"/>
                  </a:schemeClr>
                </a:solidFill>
              </a:defRPr>
            </a:lvl3pPr>
            <a:lvl4pPr marL="6381208" indent="0" algn="ctr">
              <a:buNone/>
              <a:defRPr>
                <a:solidFill>
                  <a:schemeClr val="tx1">
                    <a:tint val="75000"/>
                  </a:schemeClr>
                </a:solidFill>
              </a:defRPr>
            </a:lvl4pPr>
            <a:lvl5pPr marL="8508277" indent="0" algn="ctr">
              <a:buNone/>
              <a:defRPr>
                <a:solidFill>
                  <a:schemeClr val="tx1">
                    <a:tint val="75000"/>
                  </a:schemeClr>
                </a:solidFill>
              </a:defRPr>
            </a:lvl5pPr>
            <a:lvl6pPr marL="10635348" indent="0" algn="ctr">
              <a:buNone/>
              <a:defRPr>
                <a:solidFill>
                  <a:schemeClr val="tx1">
                    <a:tint val="75000"/>
                  </a:schemeClr>
                </a:solidFill>
              </a:defRPr>
            </a:lvl6pPr>
            <a:lvl7pPr marL="12762418" indent="0" algn="ctr">
              <a:buNone/>
              <a:defRPr>
                <a:solidFill>
                  <a:schemeClr val="tx1">
                    <a:tint val="75000"/>
                  </a:schemeClr>
                </a:solidFill>
              </a:defRPr>
            </a:lvl7pPr>
            <a:lvl8pPr marL="14889487" indent="0" algn="ctr">
              <a:buNone/>
              <a:defRPr>
                <a:solidFill>
                  <a:schemeClr val="tx1">
                    <a:tint val="75000"/>
                  </a:schemeClr>
                </a:solidFill>
              </a:defRPr>
            </a:lvl8pPr>
            <a:lvl9pPr marL="17016556"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622CC76D-B6B8-47A7-8740-617CC6060D6E}" type="datetimeFigureOut">
              <a:rPr lang="en-US"/>
              <a:pPr>
                <a:defRPr/>
              </a:pPr>
              <a:t>12/11/2012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B05D59-E52B-41A0-8869-65F4E6F4633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81EB2A5-2C95-4DE5-A1F7-34B73D8CD41A}" type="datetimeFigureOut">
              <a:rPr lang="en-US"/>
              <a:pPr>
                <a:defRPr/>
              </a:pPr>
              <a:t>12/11/2012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0E3B4E6-2D81-45B0-9D6C-05AF5E27678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843480" y="1318266"/>
            <a:ext cx="8641080" cy="2808732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920240" y="1318266"/>
            <a:ext cx="25283160" cy="280873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F15727B-FE39-406D-B559-FAF0EF8E8B36}" type="datetimeFigureOut">
              <a:rPr lang="en-US"/>
              <a:pPr>
                <a:defRPr/>
              </a:pPr>
              <a:t>12/11/2012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E286551-596D-459F-B046-2A53882AA39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36A7CC8-22CD-4828-AFE1-89D90B2C1640}" type="datetimeFigureOut">
              <a:rPr lang="en-US"/>
              <a:pPr>
                <a:defRPr/>
              </a:pPr>
              <a:t>12/11/2012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24D211E-7542-4E0E-A559-A184B51B2E5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33715" y="21153122"/>
            <a:ext cx="32644080" cy="6537960"/>
          </a:xfrm>
        </p:spPr>
        <p:txBody>
          <a:bodyPr anchor="t"/>
          <a:lstStyle>
            <a:lvl1pPr algn="l">
              <a:defRPr sz="18600" b="1" cap="all"/>
            </a:lvl1pPr>
          </a:lstStyle>
          <a:p>
            <a:r>
              <a:rPr lang="en-US" smtClean="0"/>
              <a:t>Click to edit Master title style</a:t>
            </a:r>
            <a:endParaRPr lang="en-US"/>
          </a:p>
        </p:txBody>
      </p:sp>
      <p:sp>
        <p:nvSpPr>
          <p:cNvPr id="3" name="Text Placeholder 2"/>
          <p:cNvSpPr>
            <a:spLocks noGrp="1"/>
          </p:cNvSpPr>
          <p:nvPr>
            <p:ph type="body" idx="1"/>
          </p:nvPr>
        </p:nvSpPr>
        <p:spPr>
          <a:xfrm>
            <a:off x="3033715" y="13952229"/>
            <a:ext cx="32644080" cy="7200899"/>
          </a:xfrm>
        </p:spPr>
        <p:txBody>
          <a:bodyPr anchor="b"/>
          <a:lstStyle>
            <a:lvl1pPr marL="0" indent="0">
              <a:buNone/>
              <a:defRPr sz="9300">
                <a:solidFill>
                  <a:schemeClr val="tx1">
                    <a:tint val="75000"/>
                  </a:schemeClr>
                </a:solidFill>
              </a:defRPr>
            </a:lvl1pPr>
            <a:lvl2pPr marL="2127069" indent="0">
              <a:buNone/>
              <a:defRPr sz="8400">
                <a:solidFill>
                  <a:schemeClr val="tx1">
                    <a:tint val="75000"/>
                  </a:schemeClr>
                </a:solidFill>
              </a:defRPr>
            </a:lvl2pPr>
            <a:lvl3pPr marL="4254139" indent="0">
              <a:buNone/>
              <a:defRPr sz="7400">
                <a:solidFill>
                  <a:schemeClr val="tx1">
                    <a:tint val="75000"/>
                  </a:schemeClr>
                </a:solidFill>
              </a:defRPr>
            </a:lvl3pPr>
            <a:lvl4pPr marL="6381208" indent="0">
              <a:buNone/>
              <a:defRPr sz="6600">
                <a:solidFill>
                  <a:schemeClr val="tx1">
                    <a:tint val="75000"/>
                  </a:schemeClr>
                </a:solidFill>
              </a:defRPr>
            </a:lvl4pPr>
            <a:lvl5pPr marL="8508277" indent="0">
              <a:buNone/>
              <a:defRPr sz="6600">
                <a:solidFill>
                  <a:schemeClr val="tx1">
                    <a:tint val="75000"/>
                  </a:schemeClr>
                </a:solidFill>
              </a:defRPr>
            </a:lvl5pPr>
            <a:lvl6pPr marL="10635348" indent="0">
              <a:buNone/>
              <a:defRPr sz="6600">
                <a:solidFill>
                  <a:schemeClr val="tx1">
                    <a:tint val="75000"/>
                  </a:schemeClr>
                </a:solidFill>
              </a:defRPr>
            </a:lvl6pPr>
            <a:lvl7pPr marL="12762418" indent="0">
              <a:buNone/>
              <a:defRPr sz="6600">
                <a:solidFill>
                  <a:schemeClr val="tx1">
                    <a:tint val="75000"/>
                  </a:schemeClr>
                </a:solidFill>
              </a:defRPr>
            </a:lvl7pPr>
            <a:lvl8pPr marL="14889487" indent="0">
              <a:buNone/>
              <a:defRPr sz="6600">
                <a:solidFill>
                  <a:schemeClr val="tx1">
                    <a:tint val="75000"/>
                  </a:schemeClr>
                </a:solidFill>
              </a:defRPr>
            </a:lvl8pPr>
            <a:lvl9pPr marL="17016556" indent="0">
              <a:buNone/>
              <a:defRPr sz="6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C1E2638-EE56-485F-9867-3D7D462A780B}" type="datetimeFigureOut">
              <a:rPr lang="en-US"/>
              <a:pPr>
                <a:defRPr/>
              </a:pPr>
              <a:t>12/11/2012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72694E0-A01A-46EA-B40F-85F8FFB2279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920240" y="7680968"/>
            <a:ext cx="16962120" cy="21724622"/>
          </a:xfrm>
        </p:spPr>
        <p:txBody>
          <a:bodyPr/>
          <a:lstStyle>
            <a:lvl1pPr>
              <a:defRPr sz="13000"/>
            </a:lvl1pPr>
            <a:lvl2pPr>
              <a:defRPr sz="11100"/>
            </a:lvl2pPr>
            <a:lvl3pPr>
              <a:defRPr sz="9300"/>
            </a:lvl3pPr>
            <a:lvl4pPr>
              <a:defRPr sz="8400"/>
            </a:lvl4pPr>
            <a:lvl5pPr>
              <a:defRPr sz="8400"/>
            </a:lvl5pPr>
            <a:lvl6pPr>
              <a:defRPr sz="8400"/>
            </a:lvl6pPr>
            <a:lvl7pPr>
              <a:defRPr sz="8400"/>
            </a:lvl7pPr>
            <a:lvl8pPr>
              <a:defRPr sz="8400"/>
            </a:lvl8pPr>
            <a:lvl9pPr>
              <a:defRPr sz="8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9522440" y="7680968"/>
            <a:ext cx="16962120" cy="21724622"/>
          </a:xfrm>
        </p:spPr>
        <p:txBody>
          <a:bodyPr/>
          <a:lstStyle>
            <a:lvl1pPr>
              <a:defRPr sz="13000"/>
            </a:lvl1pPr>
            <a:lvl2pPr>
              <a:defRPr sz="11100"/>
            </a:lvl2pPr>
            <a:lvl3pPr>
              <a:defRPr sz="9300"/>
            </a:lvl3pPr>
            <a:lvl4pPr>
              <a:defRPr sz="8400"/>
            </a:lvl4pPr>
            <a:lvl5pPr>
              <a:defRPr sz="8400"/>
            </a:lvl5pPr>
            <a:lvl6pPr>
              <a:defRPr sz="8400"/>
            </a:lvl6pPr>
            <a:lvl7pPr>
              <a:defRPr sz="8400"/>
            </a:lvl7pPr>
            <a:lvl8pPr>
              <a:defRPr sz="8400"/>
            </a:lvl8pPr>
            <a:lvl9pPr>
              <a:defRPr sz="8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B168EC58-3F7E-469F-8E7B-4B5388FB5A2A}" type="datetimeFigureOut">
              <a:rPr lang="en-US"/>
              <a:pPr>
                <a:defRPr/>
              </a:pPr>
              <a:t>12/11/2012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20A27C3-3C2F-48E3-A140-A7475BB611B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920241" y="7368545"/>
            <a:ext cx="16968790" cy="3070859"/>
          </a:xfrm>
        </p:spPr>
        <p:txBody>
          <a:bodyPr anchor="b"/>
          <a:lstStyle>
            <a:lvl1pPr marL="0" indent="0">
              <a:buNone/>
              <a:defRPr sz="11100" b="1"/>
            </a:lvl1pPr>
            <a:lvl2pPr marL="2127069" indent="0">
              <a:buNone/>
              <a:defRPr sz="9300" b="1"/>
            </a:lvl2pPr>
            <a:lvl3pPr marL="4254139" indent="0">
              <a:buNone/>
              <a:defRPr sz="8400" b="1"/>
            </a:lvl3pPr>
            <a:lvl4pPr marL="6381208" indent="0">
              <a:buNone/>
              <a:defRPr sz="7400" b="1"/>
            </a:lvl4pPr>
            <a:lvl5pPr marL="8508277" indent="0">
              <a:buNone/>
              <a:defRPr sz="7400" b="1"/>
            </a:lvl5pPr>
            <a:lvl6pPr marL="10635348" indent="0">
              <a:buNone/>
              <a:defRPr sz="7400" b="1"/>
            </a:lvl6pPr>
            <a:lvl7pPr marL="12762418" indent="0">
              <a:buNone/>
              <a:defRPr sz="7400" b="1"/>
            </a:lvl7pPr>
            <a:lvl8pPr marL="14889487" indent="0">
              <a:buNone/>
              <a:defRPr sz="7400" b="1"/>
            </a:lvl8pPr>
            <a:lvl9pPr marL="17016556" indent="0">
              <a:buNone/>
              <a:defRPr sz="7400" b="1"/>
            </a:lvl9pPr>
          </a:lstStyle>
          <a:p>
            <a:pPr lvl="0"/>
            <a:r>
              <a:rPr lang="en-US" smtClean="0"/>
              <a:t>Click to edit Master text styles</a:t>
            </a:r>
          </a:p>
        </p:txBody>
      </p:sp>
      <p:sp>
        <p:nvSpPr>
          <p:cNvPr id="4" name="Content Placeholder 3"/>
          <p:cNvSpPr>
            <a:spLocks noGrp="1"/>
          </p:cNvSpPr>
          <p:nvPr>
            <p:ph sz="half" idx="2"/>
          </p:nvPr>
        </p:nvSpPr>
        <p:spPr>
          <a:xfrm>
            <a:off x="1920241" y="10439404"/>
            <a:ext cx="16968790" cy="18966182"/>
          </a:xfrm>
        </p:spPr>
        <p:txBody>
          <a:bodyPr/>
          <a:lstStyle>
            <a:lvl1pPr>
              <a:defRPr sz="11100"/>
            </a:lvl1pPr>
            <a:lvl2pPr>
              <a:defRPr sz="9300"/>
            </a:lvl2pPr>
            <a:lvl3pPr>
              <a:defRPr sz="8400"/>
            </a:lvl3pPr>
            <a:lvl4pPr>
              <a:defRPr sz="7400"/>
            </a:lvl4pPr>
            <a:lvl5pPr>
              <a:defRPr sz="7400"/>
            </a:lvl5pPr>
            <a:lvl6pPr>
              <a:defRPr sz="7400"/>
            </a:lvl6pPr>
            <a:lvl7pPr>
              <a:defRPr sz="7400"/>
            </a:lvl7pPr>
            <a:lvl8pPr>
              <a:defRPr sz="7400"/>
            </a:lvl8pPr>
            <a:lvl9pPr>
              <a:defRPr sz="7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9509108" y="7368545"/>
            <a:ext cx="16975455" cy="3070859"/>
          </a:xfrm>
        </p:spPr>
        <p:txBody>
          <a:bodyPr anchor="b"/>
          <a:lstStyle>
            <a:lvl1pPr marL="0" indent="0">
              <a:buNone/>
              <a:defRPr sz="11100" b="1"/>
            </a:lvl1pPr>
            <a:lvl2pPr marL="2127069" indent="0">
              <a:buNone/>
              <a:defRPr sz="9300" b="1"/>
            </a:lvl2pPr>
            <a:lvl3pPr marL="4254139" indent="0">
              <a:buNone/>
              <a:defRPr sz="8400" b="1"/>
            </a:lvl3pPr>
            <a:lvl4pPr marL="6381208" indent="0">
              <a:buNone/>
              <a:defRPr sz="7400" b="1"/>
            </a:lvl4pPr>
            <a:lvl5pPr marL="8508277" indent="0">
              <a:buNone/>
              <a:defRPr sz="7400" b="1"/>
            </a:lvl5pPr>
            <a:lvl6pPr marL="10635348" indent="0">
              <a:buNone/>
              <a:defRPr sz="7400" b="1"/>
            </a:lvl6pPr>
            <a:lvl7pPr marL="12762418" indent="0">
              <a:buNone/>
              <a:defRPr sz="7400" b="1"/>
            </a:lvl7pPr>
            <a:lvl8pPr marL="14889487" indent="0">
              <a:buNone/>
              <a:defRPr sz="7400" b="1"/>
            </a:lvl8pPr>
            <a:lvl9pPr marL="17016556" indent="0">
              <a:buNone/>
              <a:defRPr sz="7400" b="1"/>
            </a:lvl9pPr>
          </a:lstStyle>
          <a:p>
            <a:pPr lvl="0"/>
            <a:r>
              <a:rPr lang="en-US" smtClean="0"/>
              <a:t>Click to edit Master text styles</a:t>
            </a:r>
          </a:p>
        </p:txBody>
      </p:sp>
      <p:sp>
        <p:nvSpPr>
          <p:cNvPr id="6" name="Content Placeholder 5"/>
          <p:cNvSpPr>
            <a:spLocks noGrp="1"/>
          </p:cNvSpPr>
          <p:nvPr>
            <p:ph sz="quarter" idx="4"/>
          </p:nvPr>
        </p:nvSpPr>
        <p:spPr>
          <a:xfrm>
            <a:off x="19509108" y="10439404"/>
            <a:ext cx="16975455" cy="18966182"/>
          </a:xfrm>
        </p:spPr>
        <p:txBody>
          <a:bodyPr/>
          <a:lstStyle>
            <a:lvl1pPr>
              <a:defRPr sz="11100"/>
            </a:lvl1pPr>
            <a:lvl2pPr>
              <a:defRPr sz="9300"/>
            </a:lvl2pPr>
            <a:lvl3pPr>
              <a:defRPr sz="8400"/>
            </a:lvl3pPr>
            <a:lvl4pPr>
              <a:defRPr sz="7400"/>
            </a:lvl4pPr>
            <a:lvl5pPr>
              <a:defRPr sz="7400"/>
            </a:lvl5pPr>
            <a:lvl6pPr>
              <a:defRPr sz="7400"/>
            </a:lvl6pPr>
            <a:lvl7pPr>
              <a:defRPr sz="7400"/>
            </a:lvl7pPr>
            <a:lvl8pPr>
              <a:defRPr sz="7400"/>
            </a:lvl8pPr>
            <a:lvl9pPr>
              <a:defRPr sz="7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9A11A3A7-06FF-4592-A374-D587D0ECF252}" type="datetimeFigureOut">
              <a:rPr lang="en-US"/>
              <a:pPr>
                <a:defRPr/>
              </a:pPr>
              <a:t>12/11/2012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A209BF3-0837-4E3D-882D-62E38ECC0F9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946242E0-FE58-4B7C-9335-D455CD3FC64E}" type="datetimeFigureOut">
              <a:rPr lang="en-US"/>
              <a:pPr>
                <a:defRPr/>
              </a:pPr>
              <a:t>12/11/2012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F7A1B0C4-09AA-4569-86DC-BB4352C34F8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CAE8E33-6904-47B3-A34A-28B21C5B006D}" type="datetimeFigureOut">
              <a:rPr lang="en-US"/>
              <a:pPr>
                <a:defRPr/>
              </a:pPr>
              <a:t>12/11/2012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88C78EF-3308-4D14-B9E9-82D895182B0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20243" y="1310640"/>
            <a:ext cx="12634915" cy="5577840"/>
          </a:xfrm>
        </p:spPr>
        <p:txBody>
          <a:bodyPr anchor="b"/>
          <a:lstStyle>
            <a:lvl1pPr algn="l">
              <a:defRPr sz="9300" b="1"/>
            </a:lvl1pPr>
          </a:lstStyle>
          <a:p>
            <a:r>
              <a:rPr lang="en-US" smtClean="0"/>
              <a:t>Click to edit Master title style</a:t>
            </a:r>
            <a:endParaRPr lang="en-US"/>
          </a:p>
        </p:txBody>
      </p:sp>
      <p:sp>
        <p:nvSpPr>
          <p:cNvPr id="3" name="Content Placeholder 2"/>
          <p:cNvSpPr>
            <a:spLocks noGrp="1"/>
          </p:cNvSpPr>
          <p:nvPr>
            <p:ph idx="1"/>
          </p:nvPr>
        </p:nvSpPr>
        <p:spPr>
          <a:xfrm>
            <a:off x="15015210" y="1310648"/>
            <a:ext cx="21469350" cy="28094942"/>
          </a:xfrm>
        </p:spPr>
        <p:txBody>
          <a:bodyPr/>
          <a:lstStyle>
            <a:lvl1pPr>
              <a:defRPr sz="14900"/>
            </a:lvl1pPr>
            <a:lvl2pPr>
              <a:defRPr sz="13000"/>
            </a:lvl2pPr>
            <a:lvl3pPr>
              <a:defRPr sz="11100"/>
            </a:lvl3pPr>
            <a:lvl4pPr>
              <a:defRPr sz="9300"/>
            </a:lvl4pPr>
            <a:lvl5pPr>
              <a:defRPr sz="9300"/>
            </a:lvl5pPr>
            <a:lvl6pPr>
              <a:defRPr sz="9300"/>
            </a:lvl6pPr>
            <a:lvl7pPr>
              <a:defRPr sz="9300"/>
            </a:lvl7pPr>
            <a:lvl8pPr>
              <a:defRPr sz="9300"/>
            </a:lvl8pPr>
            <a:lvl9pPr>
              <a:defRPr sz="9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920243" y="6888488"/>
            <a:ext cx="12634915" cy="22517102"/>
          </a:xfrm>
        </p:spPr>
        <p:txBody>
          <a:bodyPr/>
          <a:lstStyle>
            <a:lvl1pPr marL="0" indent="0">
              <a:buNone/>
              <a:defRPr sz="6600"/>
            </a:lvl1pPr>
            <a:lvl2pPr marL="2127069" indent="0">
              <a:buNone/>
              <a:defRPr sz="5600"/>
            </a:lvl2pPr>
            <a:lvl3pPr marL="4254139" indent="0">
              <a:buNone/>
              <a:defRPr sz="4700"/>
            </a:lvl3pPr>
            <a:lvl4pPr marL="6381208" indent="0">
              <a:buNone/>
              <a:defRPr sz="4100"/>
            </a:lvl4pPr>
            <a:lvl5pPr marL="8508277" indent="0">
              <a:buNone/>
              <a:defRPr sz="4100"/>
            </a:lvl5pPr>
            <a:lvl6pPr marL="10635348" indent="0">
              <a:buNone/>
              <a:defRPr sz="4100"/>
            </a:lvl6pPr>
            <a:lvl7pPr marL="12762418" indent="0">
              <a:buNone/>
              <a:defRPr sz="4100"/>
            </a:lvl7pPr>
            <a:lvl8pPr marL="14889487" indent="0">
              <a:buNone/>
              <a:defRPr sz="4100"/>
            </a:lvl8pPr>
            <a:lvl9pPr marL="17016556" indent="0">
              <a:buNone/>
              <a:defRPr sz="41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72DCAC2-2518-445A-A200-8FF212E9CD71}" type="datetimeFigureOut">
              <a:rPr lang="en-US"/>
              <a:pPr>
                <a:defRPr/>
              </a:pPr>
              <a:t>12/11/2012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D93A6BF-C30B-4B9A-9247-38B8F78F00D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27610" y="23042884"/>
            <a:ext cx="23042880" cy="2720342"/>
          </a:xfrm>
        </p:spPr>
        <p:txBody>
          <a:bodyPr anchor="b"/>
          <a:lstStyle>
            <a:lvl1pPr algn="l">
              <a:defRPr sz="9300" b="1"/>
            </a:lvl1pPr>
          </a:lstStyle>
          <a:p>
            <a:r>
              <a:rPr lang="en-US" smtClean="0"/>
              <a:t>Click to edit Master title style</a:t>
            </a:r>
            <a:endParaRPr lang="en-US"/>
          </a:p>
        </p:txBody>
      </p:sp>
      <p:sp>
        <p:nvSpPr>
          <p:cNvPr id="3" name="Picture Placeholder 2"/>
          <p:cNvSpPr>
            <a:spLocks noGrp="1"/>
          </p:cNvSpPr>
          <p:nvPr>
            <p:ph type="pic" idx="1"/>
          </p:nvPr>
        </p:nvSpPr>
        <p:spPr>
          <a:xfrm>
            <a:off x="7527610" y="2941320"/>
            <a:ext cx="23042880" cy="19751040"/>
          </a:xfrm>
        </p:spPr>
        <p:txBody>
          <a:bodyPr rtlCol="0">
            <a:normAutofit/>
          </a:bodyPr>
          <a:lstStyle>
            <a:lvl1pPr marL="0" indent="0">
              <a:buNone/>
              <a:defRPr sz="14900"/>
            </a:lvl1pPr>
            <a:lvl2pPr marL="2127069" indent="0">
              <a:buNone/>
              <a:defRPr sz="13000"/>
            </a:lvl2pPr>
            <a:lvl3pPr marL="4254139" indent="0">
              <a:buNone/>
              <a:defRPr sz="11100"/>
            </a:lvl3pPr>
            <a:lvl4pPr marL="6381208" indent="0">
              <a:buNone/>
              <a:defRPr sz="9300"/>
            </a:lvl4pPr>
            <a:lvl5pPr marL="8508277" indent="0">
              <a:buNone/>
              <a:defRPr sz="9300"/>
            </a:lvl5pPr>
            <a:lvl6pPr marL="10635348" indent="0">
              <a:buNone/>
              <a:defRPr sz="9300"/>
            </a:lvl6pPr>
            <a:lvl7pPr marL="12762418" indent="0">
              <a:buNone/>
              <a:defRPr sz="9300"/>
            </a:lvl7pPr>
            <a:lvl8pPr marL="14889487" indent="0">
              <a:buNone/>
              <a:defRPr sz="9300"/>
            </a:lvl8pPr>
            <a:lvl9pPr marL="17016556" indent="0">
              <a:buNone/>
              <a:defRPr sz="9300"/>
            </a:lvl9pPr>
          </a:lstStyle>
          <a:p>
            <a:pPr lvl="0"/>
            <a:endParaRPr lang="en-US" noProof="0"/>
          </a:p>
        </p:txBody>
      </p:sp>
      <p:sp>
        <p:nvSpPr>
          <p:cNvPr id="4" name="Text Placeholder 3"/>
          <p:cNvSpPr>
            <a:spLocks noGrp="1"/>
          </p:cNvSpPr>
          <p:nvPr>
            <p:ph type="body" sz="half" idx="2"/>
          </p:nvPr>
        </p:nvSpPr>
        <p:spPr>
          <a:xfrm>
            <a:off x="7527610" y="25763226"/>
            <a:ext cx="23042880" cy="3863339"/>
          </a:xfrm>
        </p:spPr>
        <p:txBody>
          <a:bodyPr/>
          <a:lstStyle>
            <a:lvl1pPr marL="0" indent="0">
              <a:buNone/>
              <a:defRPr sz="6600"/>
            </a:lvl1pPr>
            <a:lvl2pPr marL="2127069" indent="0">
              <a:buNone/>
              <a:defRPr sz="5600"/>
            </a:lvl2pPr>
            <a:lvl3pPr marL="4254139" indent="0">
              <a:buNone/>
              <a:defRPr sz="4700"/>
            </a:lvl3pPr>
            <a:lvl4pPr marL="6381208" indent="0">
              <a:buNone/>
              <a:defRPr sz="4100"/>
            </a:lvl4pPr>
            <a:lvl5pPr marL="8508277" indent="0">
              <a:buNone/>
              <a:defRPr sz="4100"/>
            </a:lvl5pPr>
            <a:lvl6pPr marL="10635348" indent="0">
              <a:buNone/>
              <a:defRPr sz="4100"/>
            </a:lvl6pPr>
            <a:lvl7pPr marL="12762418" indent="0">
              <a:buNone/>
              <a:defRPr sz="4100"/>
            </a:lvl7pPr>
            <a:lvl8pPr marL="14889487" indent="0">
              <a:buNone/>
              <a:defRPr sz="4100"/>
            </a:lvl8pPr>
            <a:lvl9pPr marL="17016556" indent="0">
              <a:buNone/>
              <a:defRPr sz="41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74A1CC8-8DB8-40D9-97E5-ECFEEC2D3975}" type="datetimeFigureOut">
              <a:rPr lang="en-US"/>
              <a:pPr>
                <a:defRPr/>
              </a:pPr>
              <a:t>12/11/2012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0774454-53C5-4FB1-9B52-8B484EF0B24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920875" y="1317625"/>
            <a:ext cx="34563050" cy="5486400"/>
          </a:xfrm>
          <a:prstGeom prst="rect">
            <a:avLst/>
          </a:prstGeom>
          <a:noFill/>
          <a:ln w="9525">
            <a:noFill/>
            <a:miter lim="800000"/>
            <a:headEnd/>
            <a:tailEnd/>
          </a:ln>
        </p:spPr>
        <p:txBody>
          <a:bodyPr vert="horz" wrap="square" lIns="425413" tIns="212708" rIns="425413" bIns="212708"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1920875" y="7680325"/>
            <a:ext cx="34563050" cy="21724938"/>
          </a:xfrm>
          <a:prstGeom prst="rect">
            <a:avLst/>
          </a:prstGeom>
          <a:noFill/>
          <a:ln w="9525">
            <a:noFill/>
            <a:miter lim="800000"/>
            <a:headEnd/>
            <a:tailEnd/>
          </a:ln>
        </p:spPr>
        <p:txBody>
          <a:bodyPr vert="horz" wrap="square" lIns="425413" tIns="212708" rIns="425413" bIns="21270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920875" y="30510163"/>
            <a:ext cx="8959850" cy="1752600"/>
          </a:xfrm>
          <a:prstGeom prst="rect">
            <a:avLst/>
          </a:prstGeom>
        </p:spPr>
        <p:txBody>
          <a:bodyPr vert="horz" lIns="425413" tIns="212708" rIns="425413" bIns="212708" rtlCol="0" anchor="ctr"/>
          <a:lstStyle>
            <a:lvl1pPr algn="l" defTabSz="4254139" fontAlgn="auto">
              <a:spcBef>
                <a:spcPts val="0"/>
              </a:spcBef>
              <a:spcAft>
                <a:spcPts val="0"/>
              </a:spcAft>
              <a:defRPr sz="5600" smtClean="0">
                <a:solidFill>
                  <a:schemeClr val="tx1">
                    <a:tint val="75000"/>
                  </a:schemeClr>
                </a:solidFill>
                <a:latin typeface="+mn-lt"/>
                <a:cs typeface="+mn-cs"/>
              </a:defRPr>
            </a:lvl1pPr>
          </a:lstStyle>
          <a:p>
            <a:pPr>
              <a:defRPr/>
            </a:pPr>
            <a:fld id="{6A66AD66-AB06-4B1C-9C23-AD0ACC907277}" type="datetimeFigureOut">
              <a:rPr lang="en-US"/>
              <a:pPr>
                <a:defRPr/>
              </a:pPr>
              <a:t>12/11/2012</a:t>
            </a:fld>
            <a:endParaRPr lang="en-US"/>
          </a:p>
        </p:txBody>
      </p:sp>
      <p:sp>
        <p:nvSpPr>
          <p:cNvPr id="5" name="Footer Placeholder 4"/>
          <p:cNvSpPr>
            <a:spLocks noGrp="1"/>
          </p:cNvSpPr>
          <p:nvPr>
            <p:ph type="ftr" sz="quarter" idx="3"/>
          </p:nvPr>
        </p:nvSpPr>
        <p:spPr>
          <a:xfrm>
            <a:off x="13122275" y="30510163"/>
            <a:ext cx="12160250" cy="1752600"/>
          </a:xfrm>
          <a:prstGeom prst="rect">
            <a:avLst/>
          </a:prstGeom>
        </p:spPr>
        <p:txBody>
          <a:bodyPr vert="horz" lIns="425413" tIns="212708" rIns="425413" bIns="212708" rtlCol="0" anchor="ctr"/>
          <a:lstStyle>
            <a:lvl1pPr algn="ctr" defTabSz="4254139" fontAlgn="auto">
              <a:spcBef>
                <a:spcPts val="0"/>
              </a:spcBef>
              <a:spcAft>
                <a:spcPts val="0"/>
              </a:spcAft>
              <a:defRPr sz="56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27524075" y="30510163"/>
            <a:ext cx="8959850" cy="1752600"/>
          </a:xfrm>
          <a:prstGeom prst="rect">
            <a:avLst/>
          </a:prstGeom>
        </p:spPr>
        <p:txBody>
          <a:bodyPr vert="horz" lIns="425413" tIns="212708" rIns="425413" bIns="212708" rtlCol="0" anchor="ctr"/>
          <a:lstStyle>
            <a:lvl1pPr algn="r" defTabSz="4254139" fontAlgn="auto">
              <a:spcBef>
                <a:spcPts val="0"/>
              </a:spcBef>
              <a:spcAft>
                <a:spcPts val="0"/>
              </a:spcAft>
              <a:defRPr sz="5600" smtClean="0">
                <a:solidFill>
                  <a:schemeClr val="tx1">
                    <a:tint val="75000"/>
                  </a:schemeClr>
                </a:solidFill>
                <a:latin typeface="+mn-lt"/>
                <a:cs typeface="+mn-cs"/>
              </a:defRPr>
            </a:lvl1pPr>
          </a:lstStyle>
          <a:p>
            <a:pPr>
              <a:defRPr/>
            </a:pPr>
            <a:fld id="{64A0984F-FE01-4B5E-9C33-A0288580E28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4252913" rtl="0" fontAlgn="base">
        <a:spcBef>
          <a:spcPct val="0"/>
        </a:spcBef>
        <a:spcAft>
          <a:spcPct val="0"/>
        </a:spcAft>
        <a:defRPr sz="20400" kern="1200">
          <a:solidFill>
            <a:schemeClr val="tx1"/>
          </a:solidFill>
          <a:latin typeface="+mj-lt"/>
          <a:ea typeface="+mj-ea"/>
          <a:cs typeface="+mj-cs"/>
        </a:defRPr>
      </a:lvl1pPr>
      <a:lvl2pPr algn="ctr" defTabSz="4252913" rtl="0" fontAlgn="base">
        <a:spcBef>
          <a:spcPct val="0"/>
        </a:spcBef>
        <a:spcAft>
          <a:spcPct val="0"/>
        </a:spcAft>
        <a:defRPr sz="20400">
          <a:solidFill>
            <a:schemeClr val="tx1"/>
          </a:solidFill>
          <a:latin typeface="Calibri" pitchFamily="34" charset="0"/>
        </a:defRPr>
      </a:lvl2pPr>
      <a:lvl3pPr algn="ctr" defTabSz="4252913" rtl="0" fontAlgn="base">
        <a:spcBef>
          <a:spcPct val="0"/>
        </a:spcBef>
        <a:spcAft>
          <a:spcPct val="0"/>
        </a:spcAft>
        <a:defRPr sz="20400">
          <a:solidFill>
            <a:schemeClr val="tx1"/>
          </a:solidFill>
          <a:latin typeface="Calibri" pitchFamily="34" charset="0"/>
        </a:defRPr>
      </a:lvl3pPr>
      <a:lvl4pPr algn="ctr" defTabSz="4252913" rtl="0" fontAlgn="base">
        <a:spcBef>
          <a:spcPct val="0"/>
        </a:spcBef>
        <a:spcAft>
          <a:spcPct val="0"/>
        </a:spcAft>
        <a:defRPr sz="20400">
          <a:solidFill>
            <a:schemeClr val="tx1"/>
          </a:solidFill>
          <a:latin typeface="Calibri" pitchFamily="34" charset="0"/>
        </a:defRPr>
      </a:lvl4pPr>
      <a:lvl5pPr algn="ctr" defTabSz="4252913" rtl="0" fontAlgn="base">
        <a:spcBef>
          <a:spcPct val="0"/>
        </a:spcBef>
        <a:spcAft>
          <a:spcPct val="0"/>
        </a:spcAft>
        <a:defRPr sz="20400">
          <a:solidFill>
            <a:schemeClr val="tx1"/>
          </a:solidFill>
          <a:latin typeface="Calibri" pitchFamily="34" charset="0"/>
        </a:defRPr>
      </a:lvl5pPr>
      <a:lvl6pPr marL="457200" algn="ctr" defTabSz="4252913" rtl="0" fontAlgn="base">
        <a:spcBef>
          <a:spcPct val="0"/>
        </a:spcBef>
        <a:spcAft>
          <a:spcPct val="0"/>
        </a:spcAft>
        <a:defRPr sz="20400">
          <a:solidFill>
            <a:schemeClr val="tx1"/>
          </a:solidFill>
          <a:latin typeface="Calibri" pitchFamily="34" charset="0"/>
        </a:defRPr>
      </a:lvl6pPr>
      <a:lvl7pPr marL="914400" algn="ctr" defTabSz="4252913" rtl="0" fontAlgn="base">
        <a:spcBef>
          <a:spcPct val="0"/>
        </a:spcBef>
        <a:spcAft>
          <a:spcPct val="0"/>
        </a:spcAft>
        <a:defRPr sz="20400">
          <a:solidFill>
            <a:schemeClr val="tx1"/>
          </a:solidFill>
          <a:latin typeface="Calibri" pitchFamily="34" charset="0"/>
        </a:defRPr>
      </a:lvl7pPr>
      <a:lvl8pPr marL="1371600" algn="ctr" defTabSz="4252913" rtl="0" fontAlgn="base">
        <a:spcBef>
          <a:spcPct val="0"/>
        </a:spcBef>
        <a:spcAft>
          <a:spcPct val="0"/>
        </a:spcAft>
        <a:defRPr sz="20400">
          <a:solidFill>
            <a:schemeClr val="tx1"/>
          </a:solidFill>
          <a:latin typeface="Calibri" pitchFamily="34" charset="0"/>
        </a:defRPr>
      </a:lvl8pPr>
      <a:lvl9pPr marL="1828800" algn="ctr" defTabSz="4252913" rtl="0" fontAlgn="base">
        <a:spcBef>
          <a:spcPct val="0"/>
        </a:spcBef>
        <a:spcAft>
          <a:spcPct val="0"/>
        </a:spcAft>
        <a:defRPr sz="20400">
          <a:solidFill>
            <a:schemeClr val="tx1"/>
          </a:solidFill>
          <a:latin typeface="Calibri" pitchFamily="34" charset="0"/>
        </a:defRPr>
      </a:lvl9pPr>
    </p:titleStyle>
    <p:bodyStyle>
      <a:lvl1pPr marL="1593850" indent="-1593850" algn="l" defTabSz="4252913" rtl="0" fontAlgn="base">
        <a:spcBef>
          <a:spcPct val="20000"/>
        </a:spcBef>
        <a:spcAft>
          <a:spcPct val="0"/>
        </a:spcAft>
        <a:buFont typeface="Arial" charset="0"/>
        <a:buChar char="•"/>
        <a:defRPr sz="14900" kern="1200">
          <a:solidFill>
            <a:schemeClr val="tx1"/>
          </a:solidFill>
          <a:latin typeface="+mn-lt"/>
          <a:ea typeface="+mn-ea"/>
          <a:cs typeface="+mn-cs"/>
        </a:defRPr>
      </a:lvl1pPr>
      <a:lvl2pPr marL="3455988" indent="-1328738" algn="l" defTabSz="4252913" rtl="0" fontAlgn="base">
        <a:spcBef>
          <a:spcPct val="20000"/>
        </a:spcBef>
        <a:spcAft>
          <a:spcPct val="0"/>
        </a:spcAft>
        <a:buFont typeface="Arial" charset="0"/>
        <a:buChar char="–"/>
        <a:defRPr sz="13000" kern="1200">
          <a:solidFill>
            <a:schemeClr val="tx1"/>
          </a:solidFill>
          <a:latin typeface="+mn-lt"/>
          <a:ea typeface="+mn-ea"/>
          <a:cs typeface="+mn-cs"/>
        </a:defRPr>
      </a:lvl2pPr>
      <a:lvl3pPr marL="5316538" indent="-1062038" algn="l" defTabSz="4252913" rtl="0" fontAlgn="base">
        <a:spcBef>
          <a:spcPct val="20000"/>
        </a:spcBef>
        <a:spcAft>
          <a:spcPct val="0"/>
        </a:spcAft>
        <a:buFont typeface="Arial" charset="0"/>
        <a:buChar char="•"/>
        <a:defRPr sz="11100" kern="1200">
          <a:solidFill>
            <a:schemeClr val="tx1"/>
          </a:solidFill>
          <a:latin typeface="+mn-lt"/>
          <a:ea typeface="+mn-ea"/>
          <a:cs typeface="+mn-cs"/>
        </a:defRPr>
      </a:lvl3pPr>
      <a:lvl4pPr marL="7443788" indent="-1062038" algn="l" defTabSz="4252913" rtl="0" fontAlgn="base">
        <a:spcBef>
          <a:spcPct val="20000"/>
        </a:spcBef>
        <a:spcAft>
          <a:spcPct val="0"/>
        </a:spcAft>
        <a:buFont typeface="Arial" charset="0"/>
        <a:buChar char="–"/>
        <a:defRPr sz="9300" kern="1200">
          <a:solidFill>
            <a:schemeClr val="tx1"/>
          </a:solidFill>
          <a:latin typeface="+mn-lt"/>
          <a:ea typeface="+mn-ea"/>
          <a:cs typeface="+mn-cs"/>
        </a:defRPr>
      </a:lvl4pPr>
      <a:lvl5pPr marL="9571038" indent="-1062038" algn="l" defTabSz="4252913" rtl="0" fontAlgn="base">
        <a:spcBef>
          <a:spcPct val="20000"/>
        </a:spcBef>
        <a:spcAft>
          <a:spcPct val="0"/>
        </a:spcAft>
        <a:buFont typeface="Arial" charset="0"/>
        <a:buChar char="»"/>
        <a:defRPr sz="9300" kern="1200">
          <a:solidFill>
            <a:schemeClr val="tx1"/>
          </a:solidFill>
          <a:latin typeface="+mn-lt"/>
          <a:ea typeface="+mn-ea"/>
          <a:cs typeface="+mn-cs"/>
        </a:defRPr>
      </a:lvl5pPr>
      <a:lvl6pPr marL="11698882" indent="-1063534" algn="l" defTabSz="4254139" rtl="0" eaLnBrk="1" latinLnBrk="0" hangingPunct="1">
        <a:spcBef>
          <a:spcPct val="20000"/>
        </a:spcBef>
        <a:buFont typeface="Arial" pitchFamily="34" charset="0"/>
        <a:buChar char="•"/>
        <a:defRPr sz="9300" kern="1200">
          <a:solidFill>
            <a:schemeClr val="tx1"/>
          </a:solidFill>
          <a:latin typeface="+mn-lt"/>
          <a:ea typeface="+mn-ea"/>
          <a:cs typeface="+mn-cs"/>
        </a:defRPr>
      </a:lvl6pPr>
      <a:lvl7pPr marL="13825952" indent="-1063534" algn="l" defTabSz="4254139" rtl="0" eaLnBrk="1" latinLnBrk="0" hangingPunct="1">
        <a:spcBef>
          <a:spcPct val="20000"/>
        </a:spcBef>
        <a:buFont typeface="Arial" pitchFamily="34" charset="0"/>
        <a:buChar char="•"/>
        <a:defRPr sz="9300" kern="1200">
          <a:solidFill>
            <a:schemeClr val="tx1"/>
          </a:solidFill>
          <a:latin typeface="+mn-lt"/>
          <a:ea typeface="+mn-ea"/>
          <a:cs typeface="+mn-cs"/>
        </a:defRPr>
      </a:lvl7pPr>
      <a:lvl8pPr marL="15953021" indent="-1063534" algn="l" defTabSz="4254139" rtl="0" eaLnBrk="1" latinLnBrk="0" hangingPunct="1">
        <a:spcBef>
          <a:spcPct val="20000"/>
        </a:spcBef>
        <a:buFont typeface="Arial" pitchFamily="34" charset="0"/>
        <a:buChar char="•"/>
        <a:defRPr sz="9300" kern="1200">
          <a:solidFill>
            <a:schemeClr val="tx1"/>
          </a:solidFill>
          <a:latin typeface="+mn-lt"/>
          <a:ea typeface="+mn-ea"/>
          <a:cs typeface="+mn-cs"/>
        </a:defRPr>
      </a:lvl8pPr>
      <a:lvl9pPr marL="18080090" indent="-1063534" algn="l" defTabSz="4254139" rtl="0" eaLnBrk="1" latinLnBrk="0" hangingPunct="1">
        <a:spcBef>
          <a:spcPct val="20000"/>
        </a:spcBef>
        <a:buFont typeface="Arial" pitchFamily="34" charset="0"/>
        <a:buChar char="•"/>
        <a:defRPr sz="9300" kern="1200">
          <a:solidFill>
            <a:schemeClr val="tx1"/>
          </a:solidFill>
          <a:latin typeface="+mn-lt"/>
          <a:ea typeface="+mn-ea"/>
          <a:cs typeface="+mn-cs"/>
        </a:defRPr>
      </a:lvl9pPr>
    </p:bodyStyle>
    <p:otherStyle>
      <a:defPPr>
        <a:defRPr lang="en-US"/>
      </a:defPPr>
      <a:lvl1pPr marL="0" algn="l" defTabSz="4254139" rtl="0" eaLnBrk="1" latinLnBrk="0" hangingPunct="1">
        <a:defRPr sz="8400" kern="1200">
          <a:solidFill>
            <a:schemeClr val="tx1"/>
          </a:solidFill>
          <a:latin typeface="+mn-lt"/>
          <a:ea typeface="+mn-ea"/>
          <a:cs typeface="+mn-cs"/>
        </a:defRPr>
      </a:lvl1pPr>
      <a:lvl2pPr marL="2127069" algn="l" defTabSz="4254139" rtl="0" eaLnBrk="1" latinLnBrk="0" hangingPunct="1">
        <a:defRPr sz="8400" kern="1200">
          <a:solidFill>
            <a:schemeClr val="tx1"/>
          </a:solidFill>
          <a:latin typeface="+mn-lt"/>
          <a:ea typeface="+mn-ea"/>
          <a:cs typeface="+mn-cs"/>
        </a:defRPr>
      </a:lvl2pPr>
      <a:lvl3pPr marL="4254139" algn="l" defTabSz="4254139" rtl="0" eaLnBrk="1" latinLnBrk="0" hangingPunct="1">
        <a:defRPr sz="8400" kern="1200">
          <a:solidFill>
            <a:schemeClr val="tx1"/>
          </a:solidFill>
          <a:latin typeface="+mn-lt"/>
          <a:ea typeface="+mn-ea"/>
          <a:cs typeface="+mn-cs"/>
        </a:defRPr>
      </a:lvl3pPr>
      <a:lvl4pPr marL="6381208" algn="l" defTabSz="4254139" rtl="0" eaLnBrk="1" latinLnBrk="0" hangingPunct="1">
        <a:defRPr sz="8400" kern="1200">
          <a:solidFill>
            <a:schemeClr val="tx1"/>
          </a:solidFill>
          <a:latin typeface="+mn-lt"/>
          <a:ea typeface="+mn-ea"/>
          <a:cs typeface="+mn-cs"/>
        </a:defRPr>
      </a:lvl4pPr>
      <a:lvl5pPr marL="8508277" algn="l" defTabSz="4254139" rtl="0" eaLnBrk="1" latinLnBrk="0" hangingPunct="1">
        <a:defRPr sz="8400" kern="1200">
          <a:solidFill>
            <a:schemeClr val="tx1"/>
          </a:solidFill>
          <a:latin typeface="+mn-lt"/>
          <a:ea typeface="+mn-ea"/>
          <a:cs typeface="+mn-cs"/>
        </a:defRPr>
      </a:lvl5pPr>
      <a:lvl6pPr marL="10635348" algn="l" defTabSz="4254139" rtl="0" eaLnBrk="1" latinLnBrk="0" hangingPunct="1">
        <a:defRPr sz="8400" kern="1200">
          <a:solidFill>
            <a:schemeClr val="tx1"/>
          </a:solidFill>
          <a:latin typeface="+mn-lt"/>
          <a:ea typeface="+mn-ea"/>
          <a:cs typeface="+mn-cs"/>
        </a:defRPr>
      </a:lvl6pPr>
      <a:lvl7pPr marL="12762418" algn="l" defTabSz="4254139" rtl="0" eaLnBrk="1" latinLnBrk="0" hangingPunct="1">
        <a:defRPr sz="8400" kern="1200">
          <a:solidFill>
            <a:schemeClr val="tx1"/>
          </a:solidFill>
          <a:latin typeface="+mn-lt"/>
          <a:ea typeface="+mn-ea"/>
          <a:cs typeface="+mn-cs"/>
        </a:defRPr>
      </a:lvl7pPr>
      <a:lvl8pPr marL="14889487" algn="l" defTabSz="4254139" rtl="0" eaLnBrk="1" latinLnBrk="0" hangingPunct="1">
        <a:defRPr sz="8400" kern="1200">
          <a:solidFill>
            <a:schemeClr val="tx1"/>
          </a:solidFill>
          <a:latin typeface="+mn-lt"/>
          <a:ea typeface="+mn-ea"/>
          <a:cs typeface="+mn-cs"/>
        </a:defRPr>
      </a:lvl8pPr>
      <a:lvl9pPr marL="17016556" algn="l" defTabSz="4254139" rtl="0" eaLnBrk="1" latinLnBrk="0" hangingPunct="1">
        <a:defRPr sz="8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chart" Target="../charts/chart2.xml"/><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96633">
            <a:alpha val="40000"/>
          </a:srgbClr>
        </a:solidFill>
        <a:effectLst/>
      </p:bgPr>
    </p:bg>
    <p:spTree>
      <p:nvGrpSpPr>
        <p:cNvPr id="1" name=""/>
        <p:cNvGrpSpPr/>
        <p:nvPr/>
      </p:nvGrpSpPr>
      <p:grpSpPr>
        <a:xfrm>
          <a:off x="0" y="0"/>
          <a:ext cx="0" cy="0"/>
          <a:chOff x="0" y="0"/>
          <a:chExt cx="0" cy="0"/>
        </a:xfrm>
      </p:grpSpPr>
      <p:pic>
        <p:nvPicPr>
          <p:cNvPr id="13314" name="Picture 75" descr="SON_3C_horizontalcenter.JPG"/>
          <p:cNvPicPr>
            <a:picLocks noChangeAspect="1"/>
          </p:cNvPicPr>
          <p:nvPr/>
        </p:nvPicPr>
        <p:blipFill>
          <a:blip r:embed="rId3" cstate="print"/>
          <a:srcRect l="9195" t="14188" r="8046" b="19606"/>
          <a:stretch>
            <a:fillRect/>
          </a:stretch>
        </p:blipFill>
        <p:spPr bwMode="auto">
          <a:xfrm>
            <a:off x="33299400" y="3505200"/>
            <a:ext cx="4724400" cy="2553730"/>
          </a:xfrm>
          <a:prstGeom prst="rect">
            <a:avLst/>
          </a:prstGeom>
          <a:noFill/>
          <a:ln w="9525">
            <a:noFill/>
            <a:miter lim="800000"/>
            <a:headEnd/>
            <a:tailEnd/>
          </a:ln>
        </p:spPr>
      </p:pic>
      <p:sp>
        <p:nvSpPr>
          <p:cNvPr id="77" name="Rectangle 2"/>
          <p:cNvSpPr>
            <a:spLocks noGrp="1" noChangeArrowheads="1"/>
          </p:cNvSpPr>
          <p:nvPr>
            <p:ph type="title" sz="quarter"/>
          </p:nvPr>
        </p:nvSpPr>
        <p:spPr>
          <a:xfrm>
            <a:off x="3962400" y="0"/>
            <a:ext cx="28536900" cy="6248400"/>
          </a:xfrm>
        </p:spPr>
        <p:txBody>
          <a:bodyPr>
            <a:normAutofit fontScale="90000"/>
          </a:bodyPr>
          <a:lstStyle/>
          <a:p>
            <a:pPr>
              <a:spcBef>
                <a:spcPts val="2575"/>
              </a:spcBef>
              <a:spcAft>
                <a:spcPts val="1713"/>
              </a:spcAft>
            </a:pPr>
            <a:r>
              <a:rPr lang="en-US" sz="9600" b="1" dirty="0" smtClean="0">
                <a:solidFill>
                  <a:srgbClr val="800000"/>
                </a:solidFill>
              </a:rPr>
              <a:t>Perceptions of Insufficient Milk in Low Income WIC Women</a:t>
            </a:r>
            <a:r>
              <a:rPr lang="en-US" sz="8800" b="1" dirty="0" smtClean="0">
                <a:solidFill>
                  <a:srgbClr val="831734"/>
                </a:solidFill>
              </a:rPr>
              <a:t/>
            </a:r>
            <a:br>
              <a:rPr lang="en-US" sz="8800" b="1" dirty="0" smtClean="0">
                <a:solidFill>
                  <a:srgbClr val="831734"/>
                </a:solidFill>
              </a:rPr>
            </a:br>
            <a:r>
              <a:rPr lang="en-US" sz="5400" b="1" dirty="0" smtClean="0"/>
              <a:t>Rebecca</a:t>
            </a:r>
            <a:r>
              <a:rPr lang="en-US" sz="5400" dirty="0" smtClean="0"/>
              <a:t> </a:t>
            </a:r>
            <a:r>
              <a:rPr lang="en-US" sz="5400" b="1" dirty="0" err="1" smtClean="0"/>
              <a:t>Heidarisafa</a:t>
            </a:r>
            <a:r>
              <a:rPr lang="en-US" sz="5400" b="1" dirty="0" smtClean="0"/>
              <a:t>, BSN Undergraduate Honors Student,  Western Michigan University </a:t>
            </a:r>
            <a:br>
              <a:rPr lang="en-US" sz="5400" b="1" dirty="0" smtClean="0"/>
            </a:br>
            <a:r>
              <a:rPr lang="en-US" sz="5400" b="1" dirty="0" smtClean="0"/>
              <a:t>Sandi </a:t>
            </a:r>
            <a:r>
              <a:rPr lang="en-US" sz="5400" b="1" dirty="0" err="1" smtClean="0"/>
              <a:t>Tenfelde</a:t>
            </a:r>
            <a:r>
              <a:rPr lang="en-US" sz="5400" b="1" dirty="0" smtClean="0"/>
              <a:t>, PhD, APN,  Marcella </a:t>
            </a:r>
            <a:r>
              <a:rPr lang="en-US" sz="5400" b="1" dirty="0" err="1" smtClean="0"/>
              <a:t>Niehoff</a:t>
            </a:r>
            <a:r>
              <a:rPr lang="en-US" sz="5400" b="1" dirty="0" smtClean="0"/>
              <a:t> School of Nursing, Loyola University Chicago</a:t>
            </a:r>
            <a:br>
              <a:rPr lang="en-US" sz="5400" b="1" dirty="0" smtClean="0"/>
            </a:br>
            <a:r>
              <a:rPr lang="en-US" sz="5400" b="1" dirty="0" smtClean="0"/>
              <a:t>Ruth Zielinski, PhD, CNM, Western Michigan University</a:t>
            </a:r>
            <a:br>
              <a:rPr lang="en-US" sz="5400" b="1" dirty="0" smtClean="0"/>
            </a:br>
            <a:r>
              <a:rPr lang="en-US" sz="1700" b="1" dirty="0" smtClean="0"/>
              <a:t>  </a:t>
            </a:r>
            <a:r>
              <a:rPr lang="en-US" sz="6200" b="1" dirty="0" smtClean="0"/>
              <a:t/>
            </a:r>
            <a:br>
              <a:rPr lang="en-US" sz="6200" b="1" dirty="0" smtClean="0"/>
            </a:br>
            <a:r>
              <a:rPr lang="en-US" sz="4100" b="1" i="1" dirty="0" smtClean="0"/>
              <a:t>Funded by Sigma Theta Tau, Alpha Beta Chapter</a:t>
            </a:r>
          </a:p>
        </p:txBody>
      </p:sp>
      <p:sp>
        <p:nvSpPr>
          <p:cNvPr id="13316" name="Text Box 153"/>
          <p:cNvSpPr txBox="1">
            <a:spLocks noChangeArrowheads="1"/>
          </p:cNvSpPr>
          <p:nvPr/>
        </p:nvSpPr>
        <p:spPr bwMode="auto">
          <a:xfrm>
            <a:off x="800100" y="21275675"/>
            <a:ext cx="16071850" cy="1844675"/>
          </a:xfrm>
          <a:prstGeom prst="rect">
            <a:avLst/>
          </a:prstGeom>
          <a:noFill/>
          <a:ln w="9525">
            <a:noFill/>
            <a:miter lim="800000"/>
            <a:headEnd/>
            <a:tailEnd/>
          </a:ln>
        </p:spPr>
        <p:txBody>
          <a:bodyPr lIns="195907" tIns="97954" rIns="195907" bIns="97954">
            <a:spAutoFit/>
          </a:bodyPr>
          <a:lstStyle/>
          <a:p>
            <a:pPr defTabSz="5373688"/>
            <a:endParaRPr lang="en-US" sz="10700">
              <a:latin typeface="Calibri" pitchFamily="34" charset="0"/>
            </a:endParaRPr>
          </a:p>
        </p:txBody>
      </p:sp>
      <p:sp>
        <p:nvSpPr>
          <p:cNvPr id="79" name="Text Box 155"/>
          <p:cNvSpPr txBox="1">
            <a:spLocks noChangeArrowheads="1"/>
          </p:cNvSpPr>
          <p:nvPr/>
        </p:nvSpPr>
        <p:spPr bwMode="auto">
          <a:xfrm>
            <a:off x="18580100" y="22098000"/>
            <a:ext cx="355600" cy="793750"/>
          </a:xfrm>
          <a:prstGeom prst="rect">
            <a:avLst/>
          </a:prstGeom>
          <a:noFill/>
          <a:ln w="12700" cap="sq">
            <a:noFill/>
            <a:miter lim="800000"/>
            <a:headEnd type="none" w="sm" len="sm"/>
            <a:tailEnd type="none" w="sm" len="sm"/>
          </a:ln>
        </p:spPr>
        <p:txBody>
          <a:bodyPr lIns="130605" tIns="65302" rIns="130605" bIns="65302">
            <a:spAutoFit/>
          </a:bodyPr>
          <a:lstStyle/>
          <a:p>
            <a:pPr marL="652463" indent="-652463">
              <a:spcBef>
                <a:spcPct val="20000"/>
              </a:spcBef>
            </a:pPr>
            <a:r>
              <a:rPr lang="en-US" sz="4300">
                <a:latin typeface="Calibri" pitchFamily="34" charset="0"/>
              </a:rPr>
              <a:t>	</a:t>
            </a:r>
            <a:endParaRPr lang="en-US" sz="4300">
              <a:solidFill>
                <a:schemeClr val="bg1"/>
              </a:solidFill>
              <a:latin typeface="Calibri" pitchFamily="34" charset="0"/>
              <a:sym typeface="Symbol" pitchFamily="18" charset="2"/>
            </a:endParaRPr>
          </a:p>
        </p:txBody>
      </p:sp>
      <p:sp>
        <p:nvSpPr>
          <p:cNvPr id="80" name="Rectangle 167"/>
          <p:cNvSpPr>
            <a:spLocks noChangeArrowheads="1"/>
          </p:cNvSpPr>
          <p:nvPr/>
        </p:nvSpPr>
        <p:spPr bwMode="auto">
          <a:xfrm>
            <a:off x="990600" y="6400800"/>
            <a:ext cx="8356600" cy="914400"/>
          </a:xfrm>
          <a:prstGeom prst="rect">
            <a:avLst/>
          </a:prstGeom>
          <a:gradFill rotWithShape="1">
            <a:gsLst>
              <a:gs pos="0">
                <a:srgbClr val="460C1C"/>
              </a:gs>
              <a:gs pos="50000">
                <a:srgbClr val="831734"/>
              </a:gs>
              <a:gs pos="100000">
                <a:srgbClr val="460C1C"/>
              </a:gs>
            </a:gsLst>
            <a:lin ang="5400000" scaled="1"/>
          </a:gradFill>
          <a:ln w="9525">
            <a:noFill/>
            <a:miter lim="800000"/>
            <a:headEnd/>
            <a:tailEnd/>
          </a:ln>
        </p:spPr>
        <p:txBody>
          <a:bodyPr wrap="none" lIns="195907" tIns="97954" rIns="195907" bIns="97954" anchor="ctr"/>
          <a:lstStyle/>
          <a:p>
            <a:pPr algn="ctr" defTabSz="5373854" fontAlgn="auto">
              <a:spcBef>
                <a:spcPts val="0"/>
              </a:spcBef>
              <a:spcAft>
                <a:spcPts val="0"/>
              </a:spcAft>
              <a:defRPr/>
            </a:pPr>
            <a:r>
              <a:rPr lang="en-US" sz="4600" b="1" spc="143" dirty="0">
                <a:solidFill>
                  <a:schemeClr val="bg1"/>
                </a:solidFill>
                <a:latin typeface="Arial" pitchFamily="34" charset="0"/>
                <a:cs typeface="Arial" pitchFamily="34" charset="0"/>
              </a:rPr>
              <a:t>BACKGROUND</a:t>
            </a:r>
            <a:endParaRPr lang="en-US" sz="4600" b="1" spc="143" dirty="0">
              <a:latin typeface="Arial" pitchFamily="34" charset="0"/>
              <a:cs typeface="Arial" pitchFamily="34" charset="0"/>
            </a:endParaRPr>
          </a:p>
        </p:txBody>
      </p:sp>
      <p:sp>
        <p:nvSpPr>
          <p:cNvPr id="82" name="TextBox 32"/>
          <p:cNvSpPr txBox="1">
            <a:spLocks noChangeArrowheads="1"/>
          </p:cNvSpPr>
          <p:nvPr/>
        </p:nvSpPr>
        <p:spPr bwMode="auto">
          <a:xfrm>
            <a:off x="838200" y="7467600"/>
            <a:ext cx="9090025" cy="18104235"/>
          </a:xfrm>
          <a:prstGeom prst="rect">
            <a:avLst/>
          </a:prstGeom>
          <a:noFill/>
          <a:ln w="9525">
            <a:noFill/>
            <a:miter lim="800000"/>
            <a:headEnd/>
            <a:tailEnd/>
          </a:ln>
        </p:spPr>
        <p:txBody>
          <a:bodyPr lIns="130605" tIns="65302" rIns="130605" bIns="65302">
            <a:spAutoFit/>
          </a:bodyPr>
          <a:lstStyle/>
          <a:p>
            <a:pPr>
              <a:spcBef>
                <a:spcPts val="2575"/>
              </a:spcBef>
            </a:pPr>
            <a:r>
              <a:rPr lang="en-US" sz="3700" dirty="0">
                <a:latin typeface="Calibri" pitchFamily="34" charset="0"/>
              </a:rPr>
              <a:t>Breastfeeding has multiple health and economic benefits for women and </a:t>
            </a:r>
            <a:r>
              <a:rPr lang="en-US" sz="3700" dirty="0" smtClean="0">
                <a:latin typeface="Calibri" pitchFamily="34" charset="0"/>
              </a:rPr>
              <a:t>children</a:t>
            </a:r>
            <a:r>
              <a:rPr lang="en-US" sz="3700" baseline="30000" dirty="0" smtClean="0">
                <a:latin typeface="Calibri" pitchFamily="34" charset="0"/>
              </a:rPr>
              <a:t>1</a:t>
            </a:r>
            <a:r>
              <a:rPr lang="en-US" sz="3700" dirty="0" smtClean="0">
                <a:latin typeface="Calibri" pitchFamily="34" charset="0"/>
              </a:rPr>
              <a:t>. </a:t>
            </a:r>
            <a:endParaRPr lang="en-US" sz="3700" dirty="0">
              <a:latin typeface="Calibri" pitchFamily="34" charset="0"/>
            </a:endParaRPr>
          </a:p>
          <a:p>
            <a:pPr>
              <a:spcBef>
                <a:spcPts val="2575"/>
              </a:spcBef>
            </a:pPr>
            <a:r>
              <a:rPr lang="en-US" sz="3700" dirty="0">
                <a:latin typeface="Calibri" pitchFamily="34" charset="0"/>
              </a:rPr>
              <a:t>National data suggest that women who receive benefits from the Women, Infants, and Children (WIC) nutrition program breastfeed for shorter durations than women who do not receive WIC </a:t>
            </a:r>
            <a:r>
              <a:rPr lang="en-US" sz="3700" dirty="0" smtClean="0">
                <a:latin typeface="Calibri" pitchFamily="34" charset="0"/>
              </a:rPr>
              <a:t>services</a:t>
            </a:r>
            <a:r>
              <a:rPr lang="en-US" sz="3700" baseline="30000" dirty="0" smtClean="0">
                <a:latin typeface="Calibri" pitchFamily="34" charset="0"/>
              </a:rPr>
              <a:t>2</a:t>
            </a:r>
            <a:r>
              <a:rPr lang="en-US" sz="3700" dirty="0" smtClean="0">
                <a:latin typeface="Calibri" pitchFamily="34" charset="0"/>
              </a:rPr>
              <a:t>. </a:t>
            </a:r>
            <a:endParaRPr lang="en-US" sz="3700" dirty="0">
              <a:latin typeface="Calibri" pitchFamily="34" charset="0"/>
            </a:endParaRPr>
          </a:p>
          <a:p>
            <a:pPr>
              <a:spcBef>
                <a:spcPts val="3425"/>
              </a:spcBef>
              <a:spcAft>
                <a:spcPts val="2575"/>
              </a:spcAft>
            </a:pPr>
            <a:r>
              <a:rPr lang="en-US" sz="4600" dirty="0">
                <a:solidFill>
                  <a:srgbClr val="800000"/>
                </a:solidFill>
                <a:latin typeface="Arial Black" pitchFamily="34" charset="0"/>
              </a:rPr>
              <a:t>Research Questions</a:t>
            </a:r>
            <a:endParaRPr lang="en-US" sz="4600" dirty="0">
              <a:solidFill>
                <a:srgbClr val="800000"/>
              </a:solidFill>
              <a:latin typeface="Calibri" pitchFamily="34" charset="0"/>
            </a:endParaRPr>
          </a:p>
          <a:p>
            <a:pPr>
              <a:spcBef>
                <a:spcPts val="863"/>
              </a:spcBef>
              <a:spcAft>
                <a:spcPts val="863"/>
              </a:spcAft>
              <a:buFont typeface="Arial" charset="0"/>
              <a:buAutoNum type="arabicPeriod"/>
            </a:pPr>
            <a:r>
              <a:rPr lang="en-US" sz="3700" dirty="0">
                <a:latin typeface="Calibri" pitchFamily="34" charset="0"/>
              </a:rPr>
              <a:t>What are the reasons why WIC women stop breastfeeding within the first 12 months?</a:t>
            </a:r>
          </a:p>
          <a:p>
            <a:pPr>
              <a:spcAft>
                <a:spcPts val="863"/>
              </a:spcAft>
              <a:buFont typeface="Arial" charset="0"/>
              <a:buAutoNum type="arabicPeriod"/>
            </a:pPr>
            <a:r>
              <a:rPr lang="en-US" sz="3700" dirty="0">
                <a:latin typeface="Calibri" pitchFamily="34" charset="0"/>
              </a:rPr>
              <a:t>How do the reported reasons for stopping breastfeeding vary by maternal characteristics?</a:t>
            </a:r>
          </a:p>
          <a:p>
            <a:pPr>
              <a:spcAft>
                <a:spcPts val="863"/>
              </a:spcAft>
              <a:buFont typeface="Arial" charset="0"/>
              <a:buAutoNum type="arabicPeriod"/>
            </a:pPr>
            <a:r>
              <a:rPr lang="en-US" sz="3700" dirty="0">
                <a:latin typeface="Calibri" pitchFamily="34" charset="0"/>
              </a:rPr>
              <a:t>Do the reasons WIC women stop breastfeeding vary by time of breastfeeding duration?</a:t>
            </a:r>
            <a:endParaRPr lang="en-US" sz="3700" dirty="0">
              <a:solidFill>
                <a:srgbClr val="831734"/>
              </a:solidFill>
              <a:latin typeface="Calibri" pitchFamily="34" charset="0"/>
            </a:endParaRPr>
          </a:p>
          <a:p>
            <a:pPr>
              <a:lnSpc>
                <a:spcPct val="80000"/>
              </a:lnSpc>
              <a:spcBef>
                <a:spcPts val="5138"/>
              </a:spcBef>
              <a:spcAft>
                <a:spcPts val="1713"/>
              </a:spcAft>
            </a:pPr>
            <a:r>
              <a:rPr lang="en-US" sz="4600" dirty="0">
                <a:solidFill>
                  <a:srgbClr val="800000"/>
                </a:solidFill>
                <a:latin typeface="Arial Black" pitchFamily="34" charset="0"/>
              </a:rPr>
              <a:t>Design</a:t>
            </a:r>
          </a:p>
          <a:p>
            <a:pPr>
              <a:spcBef>
                <a:spcPts val="863"/>
              </a:spcBef>
              <a:spcAft>
                <a:spcPct val="25000"/>
              </a:spcAft>
              <a:buClr>
                <a:srgbClr val="080808"/>
              </a:buClr>
            </a:pPr>
            <a:r>
              <a:rPr lang="en-US" sz="3700" dirty="0">
                <a:latin typeface="Calibri" pitchFamily="34" charset="0"/>
              </a:rPr>
              <a:t>Secondary data analysis of existing longitudinal survey and administrative Chicago-area health WIC clinic data (1999-2003</a:t>
            </a:r>
            <a:r>
              <a:rPr lang="en-US" sz="3700" dirty="0" smtClean="0">
                <a:latin typeface="Calibri" pitchFamily="34" charset="0"/>
              </a:rPr>
              <a:t>).</a:t>
            </a:r>
            <a:endParaRPr lang="en-US" sz="3700" dirty="0">
              <a:solidFill>
                <a:srgbClr val="800040"/>
              </a:solidFill>
              <a:latin typeface="Calibri" pitchFamily="34" charset="0"/>
            </a:endParaRPr>
          </a:p>
          <a:p>
            <a:pPr>
              <a:spcBef>
                <a:spcPts val="3425"/>
              </a:spcBef>
              <a:spcAft>
                <a:spcPts val="1713"/>
              </a:spcAft>
              <a:buClr>
                <a:srgbClr val="080808"/>
              </a:buClr>
            </a:pPr>
            <a:r>
              <a:rPr lang="en-US" sz="4600" dirty="0">
                <a:solidFill>
                  <a:srgbClr val="800000"/>
                </a:solidFill>
                <a:latin typeface="Arial Black" pitchFamily="34" charset="0"/>
              </a:rPr>
              <a:t>Conceptual Framework</a:t>
            </a:r>
          </a:p>
          <a:p>
            <a:pPr>
              <a:spcBef>
                <a:spcPts val="863"/>
              </a:spcBef>
              <a:spcAft>
                <a:spcPct val="25000"/>
              </a:spcAft>
              <a:buClr>
                <a:srgbClr val="080808"/>
              </a:buClr>
            </a:pPr>
            <a:r>
              <a:rPr lang="en-US" sz="3700" dirty="0">
                <a:latin typeface="Calibri" pitchFamily="34" charset="0"/>
                <a:cs typeface="Times New Roman" pitchFamily="18" charset="0"/>
              </a:rPr>
              <a:t>The Interaction Model of Client  Health Behavior (Cox, 2003) was used to guide the inclusion of predictor variables.</a:t>
            </a:r>
            <a:endParaRPr lang="en-US" sz="3700" dirty="0">
              <a:latin typeface="Calibri" pitchFamily="34" charset="0"/>
            </a:endParaRPr>
          </a:p>
        </p:txBody>
      </p:sp>
      <p:sp>
        <p:nvSpPr>
          <p:cNvPr id="83" name="TextBox 65"/>
          <p:cNvSpPr txBox="1">
            <a:spLocks noChangeArrowheads="1"/>
          </p:cNvSpPr>
          <p:nvPr/>
        </p:nvSpPr>
        <p:spPr bwMode="auto">
          <a:xfrm>
            <a:off x="838200" y="26822400"/>
            <a:ext cx="9296400" cy="4730574"/>
          </a:xfrm>
          <a:prstGeom prst="rect">
            <a:avLst/>
          </a:prstGeom>
          <a:noFill/>
          <a:ln w="9525">
            <a:noFill/>
            <a:miter lim="800000"/>
            <a:headEnd/>
            <a:tailEnd/>
          </a:ln>
        </p:spPr>
        <p:txBody>
          <a:bodyPr wrap="square" lIns="130605" tIns="65302" rIns="130605" bIns="65302">
            <a:spAutoFit/>
          </a:bodyPr>
          <a:lstStyle/>
          <a:p>
            <a:pPr defTabSz="1620838">
              <a:spcAft>
                <a:spcPts val="1713"/>
              </a:spcAft>
            </a:pPr>
            <a:r>
              <a:rPr lang="en-US" sz="4600" dirty="0">
                <a:solidFill>
                  <a:srgbClr val="800000"/>
                </a:solidFill>
                <a:latin typeface="Arial Black" pitchFamily="34" charset="0"/>
              </a:rPr>
              <a:t>Sample </a:t>
            </a:r>
            <a:r>
              <a:rPr lang="en-US" sz="4600" dirty="0" smtClean="0">
                <a:solidFill>
                  <a:srgbClr val="800000"/>
                </a:solidFill>
                <a:latin typeface="Arial Black" pitchFamily="34" charset="0"/>
              </a:rPr>
              <a:t>(n </a:t>
            </a:r>
            <a:r>
              <a:rPr lang="en-US" sz="4600" dirty="0">
                <a:solidFill>
                  <a:srgbClr val="800000"/>
                </a:solidFill>
                <a:latin typeface="Arial Black" pitchFamily="34" charset="0"/>
              </a:rPr>
              <a:t>= 238)</a:t>
            </a:r>
          </a:p>
          <a:p>
            <a:pPr defTabSz="1620838">
              <a:spcAft>
                <a:spcPts val="425"/>
              </a:spcAft>
              <a:buFont typeface="Arial" charset="0"/>
              <a:buChar char="•"/>
            </a:pPr>
            <a:r>
              <a:rPr lang="en-US" sz="3700" dirty="0">
                <a:latin typeface="Calibri" pitchFamily="34" charset="0"/>
              </a:rPr>
              <a:t>Maternal Age: </a:t>
            </a:r>
            <a:r>
              <a:rPr lang="en-US" sz="3700" dirty="0" smtClean="0">
                <a:latin typeface="Calibri" pitchFamily="34" charset="0"/>
              </a:rPr>
              <a:t>mean = 26 (SD=5, range </a:t>
            </a:r>
            <a:r>
              <a:rPr lang="en-US" sz="3700" dirty="0">
                <a:latin typeface="Calibri" pitchFamily="34" charset="0"/>
              </a:rPr>
              <a:t>18-39)</a:t>
            </a:r>
          </a:p>
          <a:p>
            <a:pPr defTabSz="1620838">
              <a:spcAft>
                <a:spcPts val="425"/>
              </a:spcAft>
              <a:buFont typeface="Arial" charset="0"/>
              <a:buChar char="•"/>
            </a:pPr>
            <a:r>
              <a:rPr lang="en-US" sz="3700" dirty="0">
                <a:latin typeface="Calibri" pitchFamily="34" charset="0"/>
              </a:rPr>
              <a:t>75% Hispanic </a:t>
            </a:r>
          </a:p>
          <a:p>
            <a:pPr defTabSz="1620838">
              <a:spcAft>
                <a:spcPts val="425"/>
              </a:spcAft>
              <a:buFont typeface="Arial" charset="0"/>
              <a:buChar char="•"/>
            </a:pPr>
            <a:r>
              <a:rPr lang="en-US" sz="3700" dirty="0">
                <a:latin typeface="Calibri" pitchFamily="34" charset="0"/>
              </a:rPr>
              <a:t>25% Not Hispanic</a:t>
            </a:r>
          </a:p>
          <a:p>
            <a:pPr defTabSz="1620838">
              <a:spcAft>
                <a:spcPts val="425"/>
              </a:spcAft>
              <a:buFont typeface="Arial" charset="0"/>
              <a:buChar char="•"/>
            </a:pPr>
            <a:r>
              <a:rPr lang="en-US" sz="3700" dirty="0">
                <a:latin typeface="Calibri" pitchFamily="34" charset="0"/>
              </a:rPr>
              <a:t>76% </a:t>
            </a:r>
            <a:r>
              <a:rPr lang="en-US" sz="3700" u="sng" dirty="0">
                <a:latin typeface="Calibri" pitchFamily="34" charset="0"/>
              </a:rPr>
              <a:t>&lt;</a:t>
            </a:r>
            <a:r>
              <a:rPr lang="en-US" sz="3700" dirty="0">
                <a:latin typeface="Calibri" pitchFamily="34" charset="0"/>
              </a:rPr>
              <a:t> High School Education</a:t>
            </a:r>
          </a:p>
          <a:p>
            <a:pPr defTabSz="1620838">
              <a:spcAft>
                <a:spcPts val="425"/>
              </a:spcAft>
              <a:buFont typeface="Arial" charset="0"/>
              <a:buChar char="•"/>
            </a:pPr>
            <a:r>
              <a:rPr lang="en-US" sz="3700" dirty="0">
                <a:latin typeface="Calibri" pitchFamily="34" charset="0"/>
              </a:rPr>
              <a:t>39% Married</a:t>
            </a:r>
          </a:p>
          <a:p>
            <a:pPr defTabSz="1620838">
              <a:spcAft>
                <a:spcPts val="425"/>
              </a:spcAft>
              <a:buFont typeface="Arial" charset="0"/>
              <a:buChar char="•"/>
            </a:pPr>
            <a:r>
              <a:rPr lang="en-US" sz="3700" dirty="0">
                <a:latin typeface="Calibri" pitchFamily="34" charset="0"/>
              </a:rPr>
              <a:t>41% First Baby</a:t>
            </a:r>
          </a:p>
        </p:txBody>
      </p:sp>
      <p:sp>
        <p:nvSpPr>
          <p:cNvPr id="13321" name="TextBox 96"/>
          <p:cNvSpPr txBox="1">
            <a:spLocks noChangeArrowheads="1"/>
          </p:cNvSpPr>
          <p:nvPr/>
        </p:nvSpPr>
        <p:spPr bwMode="auto">
          <a:xfrm>
            <a:off x="10210800" y="23545800"/>
            <a:ext cx="11618913" cy="3904707"/>
          </a:xfrm>
          <a:prstGeom prst="rect">
            <a:avLst/>
          </a:prstGeom>
          <a:noFill/>
          <a:ln w="9525">
            <a:noFill/>
            <a:miter lim="800000"/>
            <a:headEnd/>
            <a:tailEnd/>
          </a:ln>
        </p:spPr>
        <p:txBody>
          <a:bodyPr lIns="130605" tIns="65302" rIns="130605" bIns="65302">
            <a:spAutoFit/>
          </a:bodyPr>
          <a:lstStyle/>
          <a:p>
            <a:pPr>
              <a:spcAft>
                <a:spcPts val="1713"/>
              </a:spcAft>
            </a:pPr>
            <a:r>
              <a:rPr lang="en-US" sz="4600" dirty="0" smtClean="0">
                <a:solidFill>
                  <a:srgbClr val="800000"/>
                </a:solidFill>
                <a:latin typeface="Arial Black" pitchFamily="34" charset="0"/>
              </a:rPr>
              <a:t>Question 2:</a:t>
            </a:r>
            <a:r>
              <a:rPr lang="en-US" sz="4600" dirty="0">
                <a:solidFill>
                  <a:srgbClr val="800000"/>
                </a:solidFill>
                <a:latin typeface="Arial Black" pitchFamily="34" charset="0"/>
              </a:rPr>
              <a:t/>
            </a:r>
            <a:br>
              <a:rPr lang="en-US" sz="4600" dirty="0">
                <a:solidFill>
                  <a:srgbClr val="800000"/>
                </a:solidFill>
                <a:latin typeface="Arial Black" pitchFamily="34" charset="0"/>
              </a:rPr>
            </a:br>
            <a:r>
              <a:rPr lang="en-US" sz="3700" dirty="0">
                <a:latin typeface="Calibri" pitchFamily="34" charset="0"/>
              </a:rPr>
              <a:t>Logistic regression was used to analyze how perception of insufficient milk varied as a function of maternal predictors.</a:t>
            </a:r>
          </a:p>
          <a:p>
            <a:pPr>
              <a:spcAft>
                <a:spcPts val="1713"/>
              </a:spcAft>
            </a:pPr>
            <a:r>
              <a:rPr lang="en-US" sz="3700" dirty="0">
                <a:latin typeface="Calibri" pitchFamily="34" charset="0"/>
              </a:rPr>
              <a:t>Descriptive statistics were used to determine the frequencies of reported reasons for stopping breastfeeding over time.</a:t>
            </a:r>
          </a:p>
        </p:txBody>
      </p:sp>
      <p:graphicFrame>
        <p:nvGraphicFramePr>
          <p:cNvPr id="85" name="Table 84"/>
          <p:cNvGraphicFramePr>
            <a:graphicFrameLocks noGrp="1"/>
          </p:cNvGraphicFramePr>
          <p:nvPr/>
        </p:nvGraphicFramePr>
        <p:xfrm>
          <a:off x="10287000" y="29032200"/>
          <a:ext cx="11001375" cy="2813268"/>
        </p:xfrm>
        <a:graphic>
          <a:graphicData uri="http://schemas.openxmlformats.org/drawingml/2006/table">
            <a:tbl>
              <a:tblPr/>
              <a:tblGrid>
                <a:gridCol w="3438638"/>
                <a:gridCol w="3495985"/>
                <a:gridCol w="1712316"/>
                <a:gridCol w="2354436"/>
              </a:tblGrid>
              <a:tr h="1426308">
                <a:tc>
                  <a:txBody>
                    <a:bodyPr/>
                    <a:lstStyle/>
                    <a:p>
                      <a:pPr marL="457200" marR="0" lvl="1" indent="0" algn="l" defTabSz="914400" rtl="0" eaLnBrk="1" fontAlgn="base" latinLnBrk="0" hangingPunct="1">
                        <a:lnSpc>
                          <a:spcPct val="100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rPr>
                        <a:t>Predictor</a:t>
                      </a:r>
                    </a:p>
                  </a:txBody>
                  <a:tcPr marL="62302" marR="62302" marT="53400" marB="534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rPr>
                        <a:t>Odds ratio</a:t>
                      </a:r>
                    </a:p>
                  </a:txBody>
                  <a:tcPr marL="62302" marR="62302" marT="53400" marB="534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4200" b="1" i="1" u="none" strike="noStrike" cap="none" normalizeH="0" baseline="0" dirty="0" smtClean="0">
                          <a:ln>
                            <a:noFill/>
                          </a:ln>
                          <a:solidFill>
                            <a:schemeClr val="tx1"/>
                          </a:solidFill>
                          <a:effectLst/>
                          <a:latin typeface="Arial" charset="0"/>
                        </a:rPr>
                        <a:t>p</a:t>
                      </a:r>
                      <a:r>
                        <a:rPr kumimoji="0" lang="en-US" sz="4200" b="1" i="0" u="none" strike="noStrike" cap="none" normalizeH="0" baseline="0" dirty="0" smtClean="0">
                          <a:ln>
                            <a:noFill/>
                          </a:ln>
                          <a:solidFill>
                            <a:schemeClr val="tx1"/>
                          </a:solidFill>
                          <a:effectLst/>
                          <a:latin typeface="Arial" charset="0"/>
                        </a:rPr>
                        <a:t> value</a:t>
                      </a:r>
                      <a:endParaRPr kumimoji="0" lang="en-US" sz="4200" b="1" i="0" u="none" strike="noStrike" cap="none" normalizeH="0" baseline="0" dirty="0" smtClean="0">
                        <a:ln>
                          <a:noFill/>
                        </a:ln>
                        <a:solidFill>
                          <a:schemeClr val="tx1"/>
                        </a:solidFill>
                        <a:effectLst/>
                        <a:latin typeface="Arial" charset="0"/>
                        <a:cs typeface="Arial" charset="0"/>
                      </a:endParaRPr>
                    </a:p>
                  </a:txBody>
                  <a:tcPr marL="62302" marR="62302" marT="53400" marB="534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rPr>
                        <a:t>95% CI</a:t>
                      </a:r>
                    </a:p>
                  </a:txBody>
                  <a:tcPr marL="62302" marR="62302" marT="53400" marB="534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13869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rPr>
                        <a:t>   Hispanic </a:t>
                      </a:r>
                    </a:p>
                  </a:txBody>
                  <a:tcPr marL="62302" marR="62302" marT="53400" marB="534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rPr>
                        <a:t>2.66</a:t>
                      </a:r>
                    </a:p>
                  </a:txBody>
                  <a:tcPr marL="62302" marR="62302" marT="53400" marB="534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rPr>
                        <a:t>0.01</a:t>
                      </a:r>
                    </a:p>
                  </a:txBody>
                  <a:tcPr marL="62302" marR="62302" marT="53400" marB="534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rPr>
                        <a:t>1.21-5.83</a:t>
                      </a:r>
                    </a:p>
                  </a:txBody>
                  <a:tcPr marL="62302" marR="62302" marT="53400" marB="534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13339" name="Rectangle 100"/>
          <p:cNvSpPr>
            <a:spLocks noChangeArrowheads="1"/>
          </p:cNvSpPr>
          <p:nvPr/>
        </p:nvSpPr>
        <p:spPr bwMode="auto">
          <a:xfrm>
            <a:off x="10287000" y="27432000"/>
            <a:ext cx="11001375" cy="1524000"/>
          </a:xfrm>
          <a:prstGeom prst="rect">
            <a:avLst/>
          </a:prstGeom>
          <a:gradFill rotWithShape="1">
            <a:gsLst>
              <a:gs pos="0">
                <a:srgbClr val="800000"/>
              </a:gs>
              <a:gs pos="50000">
                <a:srgbClr val="A14343"/>
              </a:gs>
              <a:gs pos="100000">
                <a:srgbClr val="800000"/>
              </a:gs>
            </a:gsLst>
            <a:lin ang="5400000" scaled="1"/>
          </a:gradFill>
          <a:ln w="9525" algn="ctr">
            <a:solidFill>
              <a:schemeClr val="tx1"/>
            </a:solidFill>
            <a:round/>
            <a:headEnd/>
            <a:tailEnd/>
          </a:ln>
        </p:spPr>
        <p:txBody>
          <a:bodyPr wrap="none" lIns="195907" tIns="97954" rIns="195907" bIns="97954" anchor="ctr"/>
          <a:lstStyle/>
          <a:p>
            <a:pPr algn="ctr" defTabSz="5373688"/>
            <a:r>
              <a:rPr lang="en-US" sz="3100" b="1" dirty="0">
                <a:solidFill>
                  <a:schemeClr val="bg1"/>
                </a:solidFill>
              </a:rPr>
              <a:t>Significant predictor of  </a:t>
            </a:r>
          </a:p>
          <a:p>
            <a:pPr algn="ctr" defTabSz="5373688"/>
            <a:r>
              <a:rPr lang="en-US" sz="3100" b="1" dirty="0">
                <a:solidFill>
                  <a:schemeClr val="bg1"/>
                </a:solidFill>
              </a:rPr>
              <a:t>Perception of Insufficient Milk (n=111)</a:t>
            </a:r>
          </a:p>
        </p:txBody>
      </p:sp>
      <p:graphicFrame>
        <p:nvGraphicFramePr>
          <p:cNvPr id="87" name="Table 86"/>
          <p:cNvGraphicFramePr>
            <a:graphicFrameLocks noGrp="1"/>
          </p:cNvGraphicFramePr>
          <p:nvPr/>
        </p:nvGraphicFramePr>
        <p:xfrm>
          <a:off x="10287000" y="9296400"/>
          <a:ext cx="11155940" cy="13521253"/>
        </p:xfrm>
        <a:graphic>
          <a:graphicData uri="http://schemas.openxmlformats.org/drawingml/2006/table">
            <a:tbl>
              <a:tblPr/>
              <a:tblGrid>
                <a:gridCol w="7171676"/>
                <a:gridCol w="1955909"/>
                <a:gridCol w="2028355"/>
              </a:tblGrid>
              <a:tr h="989426">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Reason</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n</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95367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Perceived inadequate milk supply</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2D050"/>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111</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46.4</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036757">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Return to work/ school</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40000"/>
                        <a:lumOff val="60000"/>
                      </a:schemeClr>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32</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4200" b="1" i="0" u="none" strike="noStrike" cap="none" normalizeH="0" baseline="0" smtClean="0">
                          <a:ln>
                            <a:noFill/>
                          </a:ln>
                          <a:solidFill>
                            <a:schemeClr val="tx1"/>
                          </a:solidFill>
                          <a:effectLst/>
                          <a:latin typeface="Arial" charset="0"/>
                          <a:cs typeface="Times New Roman" pitchFamily="18" charset="0"/>
                        </a:rPr>
                        <a:t>13.4</a:t>
                      </a:r>
                      <a:endParaRPr kumimoji="0" lang="en-US" sz="4200" b="1" i="0" u="none" strike="noStrike" cap="none" normalizeH="0" baseline="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119839">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Other mom problems</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40000"/>
                        <a:lumOff val="60000"/>
                      </a:schemeClr>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31</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4200" b="1" i="0" u="none" strike="noStrike" cap="none" normalizeH="0" baseline="0" smtClean="0">
                          <a:ln>
                            <a:noFill/>
                          </a:ln>
                          <a:solidFill>
                            <a:schemeClr val="tx1"/>
                          </a:solidFill>
                          <a:effectLst/>
                          <a:latin typeface="Arial" charset="0"/>
                          <a:cs typeface="Times New Roman" pitchFamily="18" charset="0"/>
                        </a:rPr>
                        <a:t>12.9</a:t>
                      </a:r>
                      <a:endParaRPr kumimoji="0" lang="en-US" sz="4200" b="1" i="0" u="none" strike="noStrike" cap="none" normalizeH="0" baseline="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989426">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Infant weaned self</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28</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12.1</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989426">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Infant has teeth</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9</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3.8</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989426">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Mother ill</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40000"/>
                        <a:lumOff val="60000"/>
                      </a:schemeClr>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9</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3.8</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047329">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Other infant problems</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6</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2.5</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989426">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Lack of support</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40000"/>
                        <a:lumOff val="60000"/>
                      </a:schemeClr>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5</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2.0</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989426">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Physician advice</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40000"/>
                        <a:lumOff val="60000"/>
                      </a:schemeClr>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3</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1.3</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989426">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Sore nipples	</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40000"/>
                        <a:lumOff val="60000"/>
                      </a:schemeClr>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4200" b="1" i="0" u="none" strike="noStrike" cap="none" normalizeH="0" baseline="0" smtClean="0">
                          <a:ln>
                            <a:noFill/>
                          </a:ln>
                          <a:solidFill>
                            <a:schemeClr val="tx1"/>
                          </a:solidFill>
                          <a:effectLst/>
                          <a:latin typeface="Arial" charset="0"/>
                          <a:cs typeface="Times New Roman" pitchFamily="18" charset="0"/>
                        </a:rPr>
                        <a:t>2</a:t>
                      </a:r>
                      <a:endParaRPr kumimoji="0" lang="en-US" sz="4200" b="1" i="0" u="none" strike="noStrike" cap="none" normalizeH="0" baseline="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0.8</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989426">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Infant ill</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4200" b="1" i="0" u="none" strike="noStrike" cap="none" normalizeH="0" baseline="0" smtClean="0">
                          <a:ln>
                            <a:noFill/>
                          </a:ln>
                          <a:solidFill>
                            <a:schemeClr val="tx1"/>
                          </a:solidFill>
                          <a:effectLst/>
                          <a:latin typeface="Arial" charset="0"/>
                          <a:cs typeface="Times New Roman" pitchFamily="18" charset="0"/>
                        </a:rPr>
                        <a:t>1</a:t>
                      </a:r>
                      <a:endParaRPr kumimoji="0" lang="en-US" sz="4200" b="1" i="0" u="none" strike="noStrike" cap="none" normalizeH="0" baseline="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0.4</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989426">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Time constraints</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40000"/>
                        <a:lumOff val="60000"/>
                      </a:schemeClr>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1</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4200" b="1" i="0" u="none" strike="noStrike" cap="none" normalizeH="0" baseline="0" dirty="0" smtClean="0">
                          <a:ln>
                            <a:noFill/>
                          </a:ln>
                          <a:solidFill>
                            <a:schemeClr val="tx1"/>
                          </a:solidFill>
                          <a:effectLst/>
                          <a:latin typeface="Arial" charset="0"/>
                          <a:cs typeface="Times New Roman" pitchFamily="18" charset="0"/>
                        </a:rPr>
                        <a:t>0.4</a:t>
                      </a:r>
                      <a:endParaRPr kumimoji="0" lang="en-US" sz="42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77657" marR="776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
        <p:nvSpPr>
          <p:cNvPr id="89" name="TextBox 31"/>
          <p:cNvSpPr txBox="1">
            <a:spLocks noChangeArrowheads="1"/>
          </p:cNvSpPr>
          <p:nvPr/>
        </p:nvSpPr>
        <p:spPr bwMode="auto">
          <a:xfrm>
            <a:off x="22702838" y="24460200"/>
            <a:ext cx="15701962" cy="7108148"/>
          </a:xfrm>
          <a:prstGeom prst="rect">
            <a:avLst/>
          </a:prstGeom>
          <a:noFill/>
          <a:ln w="9525">
            <a:noFill/>
            <a:miter lim="800000"/>
            <a:headEnd/>
            <a:tailEnd/>
          </a:ln>
        </p:spPr>
        <p:txBody>
          <a:bodyPr lIns="130605" tIns="65302" rIns="130605" bIns="65302">
            <a:spAutoFit/>
          </a:bodyPr>
          <a:lstStyle/>
          <a:p>
            <a:pPr>
              <a:spcAft>
                <a:spcPts val="1713"/>
              </a:spcAft>
            </a:pPr>
            <a:r>
              <a:rPr lang="en-US" sz="4600" dirty="0" smtClean="0">
                <a:solidFill>
                  <a:srgbClr val="800000"/>
                </a:solidFill>
                <a:latin typeface="Arial Black" pitchFamily="34" charset="0"/>
              </a:rPr>
              <a:t>Limitations:</a:t>
            </a:r>
            <a:r>
              <a:rPr lang="en-US" sz="3200" dirty="0" smtClean="0">
                <a:solidFill>
                  <a:srgbClr val="800000"/>
                </a:solidFill>
                <a:latin typeface="Arial Black" pitchFamily="34" charset="0"/>
              </a:rPr>
              <a:t> </a:t>
            </a:r>
            <a:r>
              <a:rPr lang="en-US" sz="3700" dirty="0" smtClean="0">
                <a:latin typeface="+mj-lt"/>
              </a:rPr>
              <a:t>This study was a retrospective analysis of data and there was no quantitative measures of milk supply.  Additionally women were not asked how long they intended to breastfeed. </a:t>
            </a:r>
          </a:p>
          <a:p>
            <a:pPr>
              <a:spcAft>
                <a:spcPts val="1713"/>
              </a:spcAft>
            </a:pPr>
            <a:r>
              <a:rPr lang="en-US" sz="4600" dirty="0" smtClean="0">
                <a:solidFill>
                  <a:srgbClr val="800000"/>
                </a:solidFill>
                <a:latin typeface="Arial Black" pitchFamily="34" charset="0"/>
              </a:rPr>
              <a:t>Conclusions:</a:t>
            </a:r>
            <a:endParaRPr lang="en-US" sz="4600" dirty="0" smtClean="0">
              <a:latin typeface="+mj-lt"/>
            </a:endParaRPr>
          </a:p>
          <a:p>
            <a:pPr>
              <a:spcAft>
                <a:spcPts val="1713"/>
              </a:spcAft>
            </a:pPr>
            <a:r>
              <a:rPr lang="en-US" sz="3700" dirty="0" smtClean="0">
                <a:latin typeface="+mj-lt"/>
              </a:rPr>
              <a:t>In this sample WIC </a:t>
            </a:r>
            <a:r>
              <a:rPr lang="en-US" sz="3700" dirty="0">
                <a:latin typeface="+mj-lt"/>
              </a:rPr>
              <a:t>women </a:t>
            </a:r>
            <a:r>
              <a:rPr lang="en-US" sz="3700" dirty="0" smtClean="0">
                <a:latin typeface="+mj-lt"/>
              </a:rPr>
              <a:t>stopped </a:t>
            </a:r>
            <a:r>
              <a:rPr lang="en-US" sz="3700" dirty="0">
                <a:latin typeface="+mj-lt"/>
              </a:rPr>
              <a:t>breastfeeding for a variety of reasons, the most frequently reported reason was a maternal perception of insufficient </a:t>
            </a:r>
            <a:r>
              <a:rPr lang="en-US" sz="3700" dirty="0">
                <a:latin typeface="Calibri" pitchFamily="34" charset="0"/>
              </a:rPr>
              <a:t>milk </a:t>
            </a:r>
            <a:r>
              <a:rPr lang="en-US" sz="3700" dirty="0" smtClean="0">
                <a:latin typeface="Calibri" pitchFamily="34" charset="0"/>
              </a:rPr>
              <a:t>supply.  Hispanic </a:t>
            </a:r>
            <a:r>
              <a:rPr lang="en-US" sz="3700" dirty="0">
                <a:latin typeface="Calibri" pitchFamily="34" charset="0"/>
              </a:rPr>
              <a:t>women are more than twice as likely to report a perception of insufficient milk for the reason why they  stop breastfeeding, compared to Non-Hispanic </a:t>
            </a:r>
            <a:r>
              <a:rPr lang="en-US" sz="3700" dirty="0" smtClean="0">
                <a:latin typeface="Calibri" pitchFamily="34" charset="0"/>
              </a:rPr>
              <a:t>women.   The </a:t>
            </a:r>
            <a:r>
              <a:rPr lang="en-US" sz="3700" dirty="0">
                <a:latin typeface="Calibri" pitchFamily="34" charset="0"/>
              </a:rPr>
              <a:t>majority of women reported the perception of insufficient milk as the reason for breastfeeding cessation within the first three months of breastfeeding</a:t>
            </a:r>
            <a:r>
              <a:rPr lang="en-US" sz="3700" dirty="0" smtClean="0">
                <a:latin typeface="Calibri" pitchFamily="34" charset="0"/>
              </a:rPr>
              <a:t>. </a:t>
            </a:r>
            <a:endParaRPr lang="en-US" sz="3700" dirty="0">
              <a:latin typeface="Calibri" pitchFamily="34" charset="0"/>
            </a:endParaRPr>
          </a:p>
        </p:txBody>
      </p:sp>
      <p:grpSp>
        <p:nvGrpSpPr>
          <p:cNvPr id="13399" name="Group 89"/>
          <p:cNvGrpSpPr>
            <a:grpSpLocks/>
          </p:cNvGrpSpPr>
          <p:nvPr/>
        </p:nvGrpSpPr>
        <p:grpSpPr bwMode="auto">
          <a:xfrm>
            <a:off x="22783800" y="9144000"/>
            <a:ext cx="14449172" cy="7162799"/>
            <a:chOff x="2290773" y="14682728"/>
            <a:chExt cx="9324056" cy="3440518"/>
          </a:xfrm>
        </p:grpSpPr>
        <p:graphicFrame>
          <p:nvGraphicFramePr>
            <p:cNvPr id="91" name="Chart 90"/>
            <p:cNvGraphicFramePr/>
            <p:nvPr/>
          </p:nvGraphicFramePr>
          <p:xfrm>
            <a:off x="2290773" y="14682728"/>
            <a:ext cx="9324056" cy="3440518"/>
          </p:xfrm>
          <a:graphic>
            <a:graphicData uri="http://schemas.openxmlformats.org/drawingml/2006/chart">
              <c:chart xmlns:c="http://schemas.openxmlformats.org/drawingml/2006/chart" xmlns:r="http://schemas.openxmlformats.org/officeDocument/2006/relationships" r:id="rId4"/>
            </a:graphicData>
          </a:graphic>
        </p:graphicFrame>
        <p:sp>
          <p:nvSpPr>
            <p:cNvPr id="13414" name="TextBox 32"/>
            <p:cNvSpPr txBox="1">
              <a:spLocks noChangeArrowheads="1"/>
            </p:cNvSpPr>
            <p:nvPr/>
          </p:nvSpPr>
          <p:spPr bwMode="auto">
            <a:xfrm>
              <a:off x="9617384" y="14975538"/>
              <a:ext cx="1812158" cy="256242"/>
            </a:xfrm>
            <a:prstGeom prst="rect">
              <a:avLst/>
            </a:prstGeom>
            <a:noFill/>
            <a:ln w="9525">
              <a:noFill/>
              <a:miter lim="800000"/>
              <a:headEnd/>
              <a:tailEnd/>
            </a:ln>
          </p:spPr>
          <p:txBody>
            <a:bodyPr>
              <a:spAutoFit/>
            </a:bodyPr>
            <a:lstStyle/>
            <a:p>
              <a:r>
                <a:rPr lang="en-US" sz="2900" b="1" dirty="0">
                  <a:solidFill>
                    <a:srgbClr val="990000"/>
                  </a:solidFill>
                </a:rPr>
                <a:t>Hispanic</a:t>
              </a:r>
            </a:p>
          </p:txBody>
        </p:sp>
      </p:grpSp>
      <p:grpSp>
        <p:nvGrpSpPr>
          <p:cNvPr id="13400" name="Group 92"/>
          <p:cNvGrpSpPr>
            <a:grpSpLocks/>
          </p:cNvGrpSpPr>
          <p:nvPr/>
        </p:nvGrpSpPr>
        <p:grpSpPr bwMode="auto">
          <a:xfrm>
            <a:off x="22783800" y="16840200"/>
            <a:ext cx="14501813" cy="7391399"/>
            <a:chOff x="19332128" y="15381121"/>
            <a:chExt cx="8229600" cy="3336324"/>
          </a:xfrm>
        </p:grpSpPr>
        <p:graphicFrame>
          <p:nvGraphicFramePr>
            <p:cNvPr id="94" name="Chart 93"/>
            <p:cNvGraphicFramePr/>
            <p:nvPr/>
          </p:nvGraphicFramePr>
          <p:xfrm>
            <a:off x="19332128" y="15381121"/>
            <a:ext cx="8229600" cy="3336324"/>
          </p:xfrm>
          <a:graphic>
            <a:graphicData uri="http://schemas.openxmlformats.org/drawingml/2006/chart">
              <c:chart xmlns:c="http://schemas.openxmlformats.org/drawingml/2006/chart" xmlns:r="http://schemas.openxmlformats.org/officeDocument/2006/relationships" r:id="rId5"/>
            </a:graphicData>
          </a:graphic>
        </p:graphicFrame>
        <p:sp>
          <p:nvSpPr>
            <p:cNvPr id="13412" name="TextBox 33"/>
            <p:cNvSpPr txBox="1">
              <a:spLocks noChangeArrowheads="1"/>
            </p:cNvSpPr>
            <p:nvPr/>
          </p:nvSpPr>
          <p:spPr bwMode="auto">
            <a:xfrm>
              <a:off x="25515814" y="15690677"/>
              <a:ext cx="1828800" cy="204535"/>
            </a:xfrm>
            <a:prstGeom prst="rect">
              <a:avLst/>
            </a:prstGeom>
            <a:noFill/>
            <a:ln w="9525">
              <a:noFill/>
              <a:miter lim="800000"/>
              <a:headEnd/>
              <a:tailEnd/>
            </a:ln>
          </p:spPr>
          <p:txBody>
            <a:bodyPr>
              <a:spAutoFit/>
            </a:bodyPr>
            <a:lstStyle/>
            <a:p>
              <a:r>
                <a:rPr lang="en-US" sz="2900" b="1" dirty="0">
                  <a:solidFill>
                    <a:srgbClr val="990000"/>
                  </a:solidFill>
                </a:rPr>
                <a:t>Non-Hispanic</a:t>
              </a:r>
            </a:p>
          </p:txBody>
        </p:sp>
      </p:grpSp>
      <p:cxnSp>
        <p:nvCxnSpPr>
          <p:cNvPr id="13401" name="Straight Connector 96"/>
          <p:cNvCxnSpPr>
            <a:cxnSpLocks noChangeShapeType="1"/>
          </p:cNvCxnSpPr>
          <p:nvPr/>
        </p:nvCxnSpPr>
        <p:spPr bwMode="auto">
          <a:xfrm>
            <a:off x="10439400" y="23469600"/>
            <a:ext cx="10972800" cy="0"/>
          </a:xfrm>
          <a:prstGeom prst="line">
            <a:avLst/>
          </a:prstGeom>
          <a:noFill/>
          <a:ln w="50800" algn="ctr">
            <a:solidFill>
              <a:srgbClr val="800040"/>
            </a:solidFill>
            <a:round/>
            <a:headEnd/>
            <a:tailEnd/>
          </a:ln>
        </p:spPr>
      </p:cxnSp>
      <p:cxnSp>
        <p:nvCxnSpPr>
          <p:cNvPr id="13402" name="Straight Connector 97"/>
          <p:cNvCxnSpPr>
            <a:cxnSpLocks noChangeShapeType="1"/>
          </p:cNvCxnSpPr>
          <p:nvPr/>
        </p:nvCxnSpPr>
        <p:spPr bwMode="auto">
          <a:xfrm>
            <a:off x="873125" y="26441400"/>
            <a:ext cx="8728075" cy="0"/>
          </a:xfrm>
          <a:prstGeom prst="line">
            <a:avLst/>
          </a:prstGeom>
          <a:noFill/>
          <a:ln w="50800" algn="ctr">
            <a:solidFill>
              <a:srgbClr val="800040"/>
            </a:solidFill>
            <a:round/>
            <a:headEnd/>
            <a:tailEnd/>
          </a:ln>
        </p:spPr>
      </p:cxnSp>
      <p:cxnSp>
        <p:nvCxnSpPr>
          <p:cNvPr id="13403" name="Straight Connector 99"/>
          <p:cNvCxnSpPr>
            <a:cxnSpLocks noChangeShapeType="1"/>
          </p:cNvCxnSpPr>
          <p:nvPr/>
        </p:nvCxnSpPr>
        <p:spPr bwMode="auto">
          <a:xfrm>
            <a:off x="990600" y="12115800"/>
            <a:ext cx="8655050" cy="0"/>
          </a:xfrm>
          <a:prstGeom prst="line">
            <a:avLst/>
          </a:prstGeom>
          <a:noFill/>
          <a:ln w="50800" algn="ctr">
            <a:solidFill>
              <a:srgbClr val="800040"/>
            </a:solidFill>
            <a:round/>
            <a:headEnd/>
            <a:tailEnd/>
          </a:ln>
        </p:spPr>
      </p:cxnSp>
      <p:pic>
        <p:nvPicPr>
          <p:cNvPr id="13404" name="Picture 6889" descr="breastfeeding"/>
          <p:cNvPicPr>
            <a:picLocks noChangeAspect="1" noChangeArrowheads="1"/>
          </p:cNvPicPr>
          <p:nvPr/>
        </p:nvPicPr>
        <p:blipFill>
          <a:blip r:embed="rId6" cstate="print"/>
          <a:srcRect/>
          <a:stretch>
            <a:fillRect/>
          </a:stretch>
        </p:blipFill>
        <p:spPr bwMode="auto">
          <a:xfrm>
            <a:off x="914400" y="914400"/>
            <a:ext cx="3200400" cy="4876800"/>
          </a:xfrm>
          <a:prstGeom prst="rect">
            <a:avLst/>
          </a:prstGeom>
          <a:noFill/>
          <a:ln w="9525">
            <a:noFill/>
            <a:miter lim="800000"/>
            <a:headEnd/>
            <a:tailEnd/>
          </a:ln>
        </p:spPr>
      </p:pic>
      <p:sp>
        <p:nvSpPr>
          <p:cNvPr id="104" name="TextBox 103"/>
          <p:cNvSpPr txBox="1"/>
          <p:nvPr/>
        </p:nvSpPr>
        <p:spPr>
          <a:xfrm>
            <a:off x="10287000" y="22936200"/>
            <a:ext cx="9774238" cy="577850"/>
          </a:xfrm>
          <a:prstGeom prst="rect">
            <a:avLst/>
          </a:prstGeom>
          <a:noFill/>
        </p:spPr>
        <p:txBody>
          <a:bodyPr lIns="130605" tIns="65302" rIns="130605" bIns="65302">
            <a:spAutoFit/>
          </a:bodyPr>
          <a:lstStyle/>
          <a:p>
            <a:pPr defTabSz="4254139" fontAlgn="auto">
              <a:spcBef>
                <a:spcPts val="0"/>
              </a:spcBef>
              <a:spcAft>
                <a:spcPts val="0"/>
              </a:spcAft>
              <a:defRPr/>
            </a:pPr>
            <a:r>
              <a:rPr lang="en-US" sz="2900" b="1" dirty="0">
                <a:latin typeface="Arial" pitchFamily="34" charset="0"/>
                <a:cs typeface="Arial" pitchFamily="34" charset="0"/>
              </a:rPr>
              <a:t>Key:  </a:t>
            </a:r>
            <a:r>
              <a:rPr lang="en-US" sz="2900" b="1" dirty="0">
                <a:solidFill>
                  <a:schemeClr val="tx2">
                    <a:lumMod val="60000"/>
                    <a:lumOff val="40000"/>
                  </a:schemeClr>
                </a:solidFill>
                <a:latin typeface="Arial" pitchFamily="34" charset="0"/>
                <a:cs typeface="Arial" pitchFamily="34" charset="0"/>
              </a:rPr>
              <a:t>Maternal Problems      </a:t>
            </a:r>
            <a:r>
              <a:rPr lang="en-US" sz="2900" b="1" dirty="0">
                <a:solidFill>
                  <a:srgbClr val="FF0000"/>
                </a:solidFill>
                <a:latin typeface="Arial" pitchFamily="34" charset="0"/>
                <a:cs typeface="Arial" pitchFamily="34" charset="0"/>
              </a:rPr>
              <a:t>Infant Problems </a:t>
            </a:r>
          </a:p>
        </p:txBody>
      </p:sp>
      <p:pic>
        <p:nvPicPr>
          <p:cNvPr id="13406" name="Picture 104" descr="NursingHorzCMYK.JPG"/>
          <p:cNvPicPr>
            <a:picLocks noChangeAspect="1"/>
          </p:cNvPicPr>
          <p:nvPr/>
        </p:nvPicPr>
        <p:blipFill>
          <a:blip r:embed="rId7" cstate="print"/>
          <a:srcRect r="10564"/>
          <a:stretch>
            <a:fillRect/>
          </a:stretch>
        </p:blipFill>
        <p:spPr bwMode="auto">
          <a:xfrm>
            <a:off x="33223200" y="381000"/>
            <a:ext cx="4724400" cy="2809103"/>
          </a:xfrm>
          <a:prstGeom prst="rect">
            <a:avLst/>
          </a:prstGeom>
          <a:noFill/>
          <a:ln w="9525">
            <a:noFill/>
            <a:miter lim="800000"/>
            <a:headEnd/>
            <a:tailEnd/>
          </a:ln>
        </p:spPr>
      </p:pic>
      <p:sp>
        <p:nvSpPr>
          <p:cNvPr id="106" name="Rectangle 167"/>
          <p:cNvSpPr>
            <a:spLocks noChangeArrowheads="1"/>
          </p:cNvSpPr>
          <p:nvPr/>
        </p:nvSpPr>
        <p:spPr bwMode="auto">
          <a:xfrm>
            <a:off x="9906000" y="6400800"/>
            <a:ext cx="27470100" cy="914400"/>
          </a:xfrm>
          <a:prstGeom prst="rect">
            <a:avLst/>
          </a:prstGeom>
          <a:gradFill rotWithShape="1">
            <a:gsLst>
              <a:gs pos="0">
                <a:srgbClr val="460C1C"/>
              </a:gs>
              <a:gs pos="50000">
                <a:srgbClr val="831734"/>
              </a:gs>
              <a:gs pos="100000">
                <a:srgbClr val="460C1C"/>
              </a:gs>
            </a:gsLst>
            <a:lin ang="5400000" scaled="1"/>
          </a:gradFill>
          <a:ln w="9525">
            <a:noFill/>
            <a:miter lim="800000"/>
            <a:headEnd/>
            <a:tailEnd/>
          </a:ln>
        </p:spPr>
        <p:txBody>
          <a:bodyPr wrap="none" lIns="195907" tIns="97954" rIns="195907" bIns="97954" anchor="ctr"/>
          <a:lstStyle/>
          <a:p>
            <a:pPr algn="ctr" defTabSz="5373854" fontAlgn="auto">
              <a:spcBef>
                <a:spcPts val="0"/>
              </a:spcBef>
              <a:spcAft>
                <a:spcPts val="0"/>
              </a:spcAft>
              <a:defRPr/>
            </a:pPr>
            <a:r>
              <a:rPr lang="en-US" sz="4600" b="1" spc="143" dirty="0">
                <a:solidFill>
                  <a:schemeClr val="bg1"/>
                </a:solidFill>
                <a:latin typeface="Arial" pitchFamily="34" charset="0"/>
                <a:cs typeface="Arial" pitchFamily="34" charset="0"/>
              </a:rPr>
              <a:t>RESULTS</a:t>
            </a:r>
            <a:endParaRPr lang="en-US" sz="4600" b="1" spc="143" dirty="0">
              <a:latin typeface="Arial" pitchFamily="34" charset="0"/>
              <a:cs typeface="Arial" pitchFamily="34" charset="0"/>
            </a:endParaRPr>
          </a:p>
        </p:txBody>
      </p:sp>
      <p:cxnSp>
        <p:nvCxnSpPr>
          <p:cNvPr id="13408" name="Straight Connector 112"/>
          <p:cNvCxnSpPr>
            <a:cxnSpLocks noChangeShapeType="1"/>
          </p:cNvCxnSpPr>
          <p:nvPr/>
        </p:nvCxnSpPr>
        <p:spPr bwMode="auto">
          <a:xfrm>
            <a:off x="838200" y="22402800"/>
            <a:ext cx="8647113" cy="0"/>
          </a:xfrm>
          <a:prstGeom prst="line">
            <a:avLst/>
          </a:prstGeom>
          <a:noFill/>
          <a:ln w="50800" algn="ctr">
            <a:solidFill>
              <a:srgbClr val="800040"/>
            </a:solidFill>
            <a:round/>
            <a:headEnd/>
            <a:tailEnd/>
          </a:ln>
        </p:spPr>
      </p:cxnSp>
      <p:cxnSp>
        <p:nvCxnSpPr>
          <p:cNvPr id="13409" name="Straight Connector 113"/>
          <p:cNvCxnSpPr>
            <a:cxnSpLocks noChangeShapeType="1"/>
          </p:cNvCxnSpPr>
          <p:nvPr/>
        </p:nvCxnSpPr>
        <p:spPr bwMode="auto">
          <a:xfrm>
            <a:off x="914400" y="18516600"/>
            <a:ext cx="8655050" cy="0"/>
          </a:xfrm>
          <a:prstGeom prst="line">
            <a:avLst/>
          </a:prstGeom>
          <a:noFill/>
          <a:ln w="50800" algn="ctr">
            <a:solidFill>
              <a:srgbClr val="800040"/>
            </a:solidFill>
            <a:round/>
            <a:headEnd/>
            <a:tailEnd/>
          </a:ln>
        </p:spPr>
      </p:cxnSp>
      <p:sp>
        <p:nvSpPr>
          <p:cNvPr id="13410" name="TextBox 31"/>
          <p:cNvSpPr txBox="1">
            <a:spLocks noChangeArrowheads="1"/>
          </p:cNvSpPr>
          <p:nvPr/>
        </p:nvSpPr>
        <p:spPr bwMode="auto">
          <a:xfrm>
            <a:off x="10134600" y="6705600"/>
            <a:ext cx="12601575" cy="4897305"/>
          </a:xfrm>
          <a:prstGeom prst="rect">
            <a:avLst/>
          </a:prstGeom>
          <a:noFill/>
          <a:ln w="9525">
            <a:noFill/>
            <a:miter lim="800000"/>
            <a:headEnd/>
            <a:tailEnd/>
          </a:ln>
        </p:spPr>
        <p:txBody>
          <a:bodyPr lIns="130622" tIns="65311" rIns="130622" bIns="65311">
            <a:spAutoFit/>
          </a:bodyPr>
          <a:lstStyle/>
          <a:p>
            <a:pPr defTabSz="1620838">
              <a:spcBef>
                <a:spcPts val="3425"/>
              </a:spcBef>
              <a:spcAft>
                <a:spcPts val="1713"/>
              </a:spcAft>
            </a:pPr>
            <a:r>
              <a:rPr lang="en-US" sz="4600" dirty="0">
                <a:solidFill>
                  <a:srgbClr val="990000"/>
                </a:solidFill>
                <a:latin typeface="Arial Black" pitchFamily="34" charset="0"/>
              </a:rPr>
              <a:t/>
            </a:r>
            <a:br>
              <a:rPr lang="en-US" sz="4600" dirty="0">
                <a:solidFill>
                  <a:srgbClr val="990000"/>
                </a:solidFill>
                <a:latin typeface="Arial Black" pitchFamily="34" charset="0"/>
              </a:rPr>
            </a:br>
            <a:r>
              <a:rPr lang="en-US" sz="4600" dirty="0" smtClean="0">
                <a:solidFill>
                  <a:srgbClr val="800000"/>
                </a:solidFill>
                <a:latin typeface="Arial Black" pitchFamily="34" charset="0"/>
              </a:rPr>
              <a:t>Question 1</a:t>
            </a:r>
            <a:r>
              <a:rPr lang="en-US" sz="4000" dirty="0" smtClean="0">
                <a:solidFill>
                  <a:srgbClr val="800000"/>
                </a:solidFill>
                <a:latin typeface="Arial Black" pitchFamily="34" charset="0"/>
              </a:rPr>
              <a:t>:</a:t>
            </a:r>
            <a:r>
              <a:rPr lang="en-US" sz="4000" dirty="0" smtClean="0">
                <a:solidFill>
                  <a:srgbClr val="800000"/>
                </a:solidFill>
                <a:latin typeface="Calibri" pitchFamily="34" charset="0"/>
              </a:rPr>
              <a:t>.</a:t>
            </a:r>
            <a:r>
              <a:rPr lang="en-US" sz="4000" dirty="0" smtClean="0">
                <a:latin typeface="Calibri" pitchFamily="34" charset="0"/>
              </a:rPr>
              <a:t> </a:t>
            </a:r>
            <a:r>
              <a:rPr lang="en-US" sz="3700" dirty="0" smtClean="0">
                <a:latin typeface="+mn-lt"/>
              </a:rPr>
              <a:t>Descriptive </a:t>
            </a:r>
            <a:r>
              <a:rPr lang="en-US" sz="3700" dirty="0">
                <a:latin typeface="+mn-lt"/>
              </a:rPr>
              <a:t>Statistics were used to illustrate the reasons why WIC women stopped breastfeeding</a:t>
            </a:r>
          </a:p>
          <a:p>
            <a:pPr defTabSz="1620838">
              <a:spcBef>
                <a:spcPts val="3425"/>
              </a:spcBef>
              <a:spcAft>
                <a:spcPts val="1713"/>
              </a:spcAft>
            </a:pPr>
            <a:endParaRPr lang="en-US" sz="4000" dirty="0">
              <a:latin typeface="Calibri" pitchFamily="34" charset="0"/>
            </a:endParaRPr>
          </a:p>
          <a:p>
            <a:pPr defTabSz="1620838"/>
            <a:endParaRPr lang="en-US" dirty="0">
              <a:latin typeface="Calibri" pitchFamily="34" charset="0"/>
            </a:endParaRPr>
          </a:p>
        </p:txBody>
      </p:sp>
      <p:sp>
        <p:nvSpPr>
          <p:cNvPr id="33" name="TextBox 32"/>
          <p:cNvSpPr txBox="1"/>
          <p:nvPr/>
        </p:nvSpPr>
        <p:spPr>
          <a:xfrm>
            <a:off x="22783800" y="7543800"/>
            <a:ext cx="14359221" cy="1369606"/>
          </a:xfrm>
          <a:prstGeom prst="rect">
            <a:avLst/>
          </a:prstGeom>
          <a:noFill/>
        </p:spPr>
        <p:txBody>
          <a:bodyPr wrap="square" rtlCol="0">
            <a:spAutoFit/>
          </a:bodyPr>
          <a:lstStyle/>
          <a:p>
            <a:r>
              <a:rPr lang="en-US" sz="4600" b="1" dirty="0" smtClean="0">
                <a:solidFill>
                  <a:srgbClr val="800000"/>
                </a:solidFill>
                <a:latin typeface="Arial Black" pitchFamily="34" charset="0"/>
              </a:rPr>
              <a:t>Question 3: </a:t>
            </a:r>
            <a:r>
              <a:rPr lang="en-US" sz="3700" dirty="0" smtClean="0">
                <a:latin typeface="+mn-lt"/>
              </a:rPr>
              <a:t>Breastfeeding discontinuation rates and reasons among Hispanic (top graph) and Non-Hispanic women (bottom graph)  </a:t>
            </a:r>
            <a:endParaRPr lang="en-US" sz="3700" dirty="0">
              <a:latin typeface="+mn-lt"/>
            </a:endParaRPr>
          </a:p>
        </p:txBody>
      </p:sp>
      <p:sp>
        <p:nvSpPr>
          <p:cNvPr id="31" name="TextBox 30"/>
          <p:cNvSpPr txBox="1"/>
          <p:nvPr/>
        </p:nvSpPr>
        <p:spPr>
          <a:xfrm>
            <a:off x="22783800" y="31470600"/>
            <a:ext cx="15621000" cy="2492990"/>
          </a:xfrm>
          <a:prstGeom prst="rect">
            <a:avLst/>
          </a:prstGeom>
          <a:noFill/>
        </p:spPr>
        <p:txBody>
          <a:bodyPr wrap="square" rtlCol="0">
            <a:spAutoFit/>
          </a:bodyPr>
          <a:lstStyle/>
          <a:p>
            <a:pPr marL="457200" lvl="0" indent="-457200" defTabSz="914400">
              <a:spcBef>
                <a:spcPct val="20000"/>
              </a:spcBef>
              <a:buClr>
                <a:srgbClr val="660000"/>
              </a:buClr>
              <a:buSzPct val="70000"/>
            </a:pPr>
            <a:r>
              <a:rPr lang="en-US" sz="1800" kern="0" dirty="0" smtClean="0">
                <a:solidFill>
                  <a:srgbClr val="000000"/>
                </a:solidFill>
                <a:latin typeface="Calibri" pitchFamily="34" charset="0"/>
                <a:cs typeface="Calibri" pitchFamily="34" charset="0"/>
              </a:rPr>
              <a:t>1 </a:t>
            </a:r>
            <a:r>
              <a:rPr lang="en-US" sz="2400" kern="0" dirty="0" smtClean="0">
                <a:solidFill>
                  <a:srgbClr val="000000"/>
                </a:solidFill>
                <a:latin typeface="Calibri" pitchFamily="34" charset="0"/>
                <a:cs typeface="Calibri" pitchFamily="34" charset="0"/>
              </a:rPr>
              <a:t>- American Academy of Pediatrics. (2012). Breastfeeding and the use of human milk. Pediatrics, 129, 827-841. </a:t>
            </a:r>
          </a:p>
          <a:p>
            <a:pPr marL="457200" lvl="0" indent="-457200" defTabSz="914400"/>
            <a:r>
              <a:rPr lang="en-US" sz="2400" dirty="0" smtClean="0">
                <a:solidFill>
                  <a:srgbClr val="000000"/>
                </a:solidFill>
                <a:latin typeface="Calibri" pitchFamily="34" charset="0"/>
                <a:cs typeface="Calibri" pitchFamily="34" charset="0"/>
              </a:rPr>
              <a:t>2 - Ryan, A. S., &amp; Zhou, W. (2006). Lower breastfeeding rates persist among the Special Supplemental Nutrition Program for Women, Infants, and Children participants, 1978–2003. Pediatrics,117, 1136–1146.</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665</TotalTime>
  <Words>496</Words>
  <Application>Microsoft Office PowerPoint</Application>
  <PresentationFormat>Custom</PresentationFormat>
  <Paragraphs>87</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Perceptions of Insufficient Milk in Low Income WIC Women Rebecca Heidarisafa, BSN Undergraduate Honors Student,  Western Michigan University  Sandi Tenfelde, PhD, APN,  Marcella Niehoff School of Nursing, Loyola University Chicago Ruth Zielinski, PhD, CNM, Western Michigan University    Funded by Sigma Theta Tau, Alpha Beta Chapter</vt:lpstr>
    </vt:vector>
  </TitlesOfParts>
  <Company>Loyola University Chicago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NT Standard User</dc:creator>
  <cp:lastModifiedBy>FriesnerS</cp:lastModifiedBy>
  <cp:revision>61</cp:revision>
  <dcterms:created xsi:type="dcterms:W3CDTF">2012-03-27T20:25:41Z</dcterms:created>
  <dcterms:modified xsi:type="dcterms:W3CDTF">2012-12-11T16:32:27Z</dcterms:modified>
</cp:coreProperties>
</file>