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6"/>
  </p:notesMasterIdLst>
  <p:sldIdLst>
    <p:sldId id="256" r:id="rId6"/>
    <p:sldId id="291" r:id="rId7"/>
    <p:sldId id="258" r:id="rId8"/>
    <p:sldId id="259" r:id="rId9"/>
    <p:sldId id="289" r:id="rId10"/>
    <p:sldId id="297" r:id="rId11"/>
    <p:sldId id="299" r:id="rId12"/>
    <p:sldId id="300" r:id="rId13"/>
    <p:sldId id="268" r:id="rId14"/>
    <p:sldId id="317" r:id="rId15"/>
    <p:sldId id="302" r:id="rId16"/>
    <p:sldId id="303" r:id="rId17"/>
    <p:sldId id="311" r:id="rId18"/>
    <p:sldId id="310" r:id="rId19"/>
    <p:sldId id="313" r:id="rId20"/>
    <p:sldId id="309" r:id="rId21"/>
    <p:sldId id="312" r:id="rId22"/>
    <p:sldId id="275" r:id="rId23"/>
    <p:sldId id="288" r:id="rId24"/>
    <p:sldId id="282" r:id="rId25"/>
    <p:sldId id="283" r:id="rId26"/>
    <p:sldId id="279" r:id="rId27"/>
    <p:sldId id="280" r:id="rId28"/>
    <p:sldId id="284" r:id="rId29"/>
    <p:sldId id="285" r:id="rId30"/>
    <p:sldId id="305" r:id="rId31"/>
    <p:sldId id="306" r:id="rId32"/>
    <p:sldId id="318" r:id="rId33"/>
    <p:sldId id="308" r:id="rId34"/>
    <p:sldId id="321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6E01"/>
    <a:srgbClr val="FD7403"/>
    <a:srgbClr val="A8EEFE"/>
    <a:srgbClr val="96EAFE"/>
    <a:srgbClr val="7C5989"/>
    <a:srgbClr val="000066"/>
    <a:srgbClr val="333399"/>
    <a:srgbClr val="FFFF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83943" autoAdjust="0"/>
  </p:normalViewPr>
  <p:slideViewPr>
    <p:cSldViewPr>
      <p:cViewPr varScale="1">
        <p:scale>
          <a:sx n="78" d="100"/>
          <a:sy n="78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BD9EE-0D5F-4903-9EF8-7949F5ECD4A2}" type="datetimeFigureOut">
              <a:rPr lang="en-US" smtClean="0"/>
              <a:pPr/>
              <a:t>12/6/2010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D66FC-DAD1-40DA-879B-468FB48E77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8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overview of what this presentation will cover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66FC-DAD1-40DA-879B-468FB48E77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Director of IT for</a:t>
            </a:r>
            <a:r>
              <a:rPr lang="en-US" baseline="0" dirty="0" smtClean="0"/>
              <a:t> this building</a:t>
            </a:r>
          </a:p>
          <a:p>
            <a:r>
              <a:rPr lang="en-US" baseline="0" dirty="0" smtClean="0"/>
              <a:t>Professor Specializing in web development and user interfaces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66FC-DAD1-40DA-879B-468FB48E77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semester,</a:t>
            </a:r>
            <a:r>
              <a:rPr lang="en-US" baseline="0" dirty="0" smtClean="0"/>
              <a:t> Western students face a problem deciding which classes to take.  How do students decide on their class schedule?  One important step is….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66FC-DAD1-40DA-879B-468FB48E77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4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66FC-DAD1-40DA-879B-468FB48E77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Registrar</a:t>
            </a:r>
            <a:r>
              <a:rPr lang="en-US" baseline="0" dirty="0" smtClean="0"/>
              <a:t> has Prerequisites, official course data, Transfer classes, and grades.</a:t>
            </a:r>
          </a:p>
          <a:p>
            <a:r>
              <a:rPr lang="en-US" baseline="0" dirty="0" smtClean="0"/>
              <a:t>The Registrar denied access to the data, website features had to be modified</a:t>
            </a:r>
          </a:p>
          <a:p>
            <a:r>
              <a:rPr lang="en-US" baseline="0" dirty="0" smtClean="0"/>
              <a:t>LDAP does not have transfer classes or grades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66FC-DAD1-40DA-879B-468FB48E77D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order</a:t>
            </a:r>
            <a:r>
              <a:rPr lang="en-US" baseline="0" dirty="0" smtClean="0"/>
              <a:t> to make our application as reliable and bug free as possible….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D66FC-DAD1-40DA-879B-468FB48E77D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85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0"/>
            <a:ext cx="91440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3810000"/>
            <a:ext cx="9104312" cy="457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/>
            </a:lvl1pPr>
          </a:lstStyle>
          <a:p>
            <a:fld id="{5BFBF885-EF69-47C3-ACF6-77B191D957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B4594-3805-487C-A1D3-879E042518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-76200"/>
            <a:ext cx="22860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76200"/>
            <a:ext cx="67056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5A4B3-5278-41A1-ADDB-A10DDE3DD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>
                <a:solidFill>
                  <a:schemeClr val="tx2"/>
                </a:solidFill>
                <a:latin typeface="Gill Sans MT" pitchFamily="34" charset="0"/>
              </a:defRPr>
            </a:lvl1pPr>
            <a:lvl2pPr>
              <a:defRPr i="0">
                <a:solidFill>
                  <a:schemeClr val="tx2"/>
                </a:solidFill>
                <a:latin typeface="Gill Sans MT" pitchFamily="34" charset="0"/>
              </a:defRPr>
            </a:lvl2pPr>
            <a:lvl3pPr>
              <a:defRPr i="0">
                <a:solidFill>
                  <a:schemeClr val="tx2"/>
                </a:solidFill>
                <a:latin typeface="Gill Sans MT" pitchFamily="34" charset="0"/>
              </a:defRPr>
            </a:lvl3pPr>
            <a:lvl4pPr>
              <a:defRPr i="0">
                <a:solidFill>
                  <a:schemeClr val="tx2"/>
                </a:solidFill>
                <a:latin typeface="Gill Sans MT" pitchFamily="34" charset="0"/>
              </a:defRPr>
            </a:lvl4pPr>
            <a:lvl5pPr>
              <a:defRPr i="0">
                <a:solidFill>
                  <a:schemeClr val="tx2"/>
                </a:solidFill>
                <a:latin typeface="Gill Sans M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023D0-FFCF-4CD1-9BED-68DFCB8469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5C9C-CA8B-4041-A896-D1EDFD1A4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6CC3D-56C4-4693-8F3E-5ADEAFC341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3420C-8FE3-4FAB-A24D-09119CE773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7FE1E-C075-4868-AED3-0D5C9939D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ADA8B-04C5-4751-A7E9-D0C178E278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CCA83-510C-436B-9673-E17ED58B1B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602F4-4D2D-4C8C-8AFF-A97E0FAF37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76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/>
            </a:lvl1pPr>
          </a:lstStyle>
          <a:p>
            <a:fld id="{7F6568AC-97F8-4C90-B4EB-909BAA36B8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rry\Desktop\CaeSked\Presentation\Videos\quickadd.wmv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rry\Desktop\CaeSked\Presentation\Videos\advadd.wmv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erry\Desktop\CaeSked\Presentation\Videos\mapview.wmv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762000"/>
          </a:xfrm>
        </p:spPr>
        <p:txBody>
          <a:bodyPr/>
          <a:lstStyle/>
          <a:p>
            <a:r>
              <a:rPr lang="en-US" sz="72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CAESked</a:t>
            </a:r>
            <a:r>
              <a:rPr lang="en-US" sz="7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/>
            </a:r>
            <a:br>
              <a:rPr lang="en-US" sz="7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</a:br>
            <a:r>
              <a:rPr lang="en-US" sz="36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Computer Aided Engineering Scheduler</a:t>
            </a:r>
            <a:endParaRPr lang="en-US" sz="7200" b="1" i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Current Options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Calendar Software +</a:t>
            </a:r>
            <a:r>
              <a:rPr lang="en-US" sz="3600" b="1" dirty="0"/>
              <a:t> </a:t>
            </a:r>
            <a:r>
              <a:rPr lang="en-US" sz="3600" b="1" dirty="0" smtClean="0"/>
              <a:t>WMU’s data</a:t>
            </a:r>
          </a:p>
          <a:p>
            <a:r>
              <a:rPr lang="en-US" sz="2800" dirty="0" smtClean="0"/>
              <a:t>Focus on Weekly Schedule View</a:t>
            </a:r>
          </a:p>
          <a:p>
            <a:r>
              <a:rPr lang="en-US" sz="2800" dirty="0" smtClean="0"/>
              <a:t>Lookup Course and Section Info</a:t>
            </a:r>
          </a:p>
          <a:p>
            <a:pPr lvl="1"/>
            <a:r>
              <a:rPr lang="en-US" sz="2400" dirty="0" smtClean="0"/>
              <a:t>Especially Class Times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09600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Desired Solution Features</a:t>
            </a:r>
            <a:endParaRPr lang="en-US" sz="3200" b="1" i="1" dirty="0">
              <a:solidFill>
                <a:srgbClr val="FD7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06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 – WMU Data Availability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r>
              <a:rPr lang="en-US" dirty="0" smtClean="0"/>
              <a:t>Lightweight Directory Access Protocol (</a:t>
            </a:r>
            <a:r>
              <a:rPr lang="en-US" dirty="0" err="1" smtClean="0"/>
              <a:t>LDAP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Directory Service </a:t>
            </a:r>
            <a:r>
              <a:rPr lang="en-US" dirty="0" smtClean="0"/>
              <a:t>(~database)</a:t>
            </a:r>
            <a:endParaRPr lang="en-US" dirty="0" smtClean="0"/>
          </a:p>
          <a:p>
            <a:pPr lvl="1"/>
            <a:r>
              <a:rPr lang="en-US" i="0" dirty="0" err="1" smtClean="0">
                <a:latin typeface="Gill Sans MT" pitchFamily="34" charset="0"/>
              </a:rPr>
              <a:t>BroncoNetID</a:t>
            </a:r>
            <a:r>
              <a:rPr lang="en-US" i="0" dirty="0" smtClean="0">
                <a:latin typeface="Gill Sans MT" pitchFamily="34" charset="0"/>
              </a:rPr>
              <a:t> </a:t>
            </a:r>
            <a:r>
              <a:rPr lang="en-US" dirty="0"/>
              <a:t>g</a:t>
            </a:r>
            <a:r>
              <a:rPr lang="en-US" i="0" dirty="0" smtClean="0">
                <a:latin typeface="Gill Sans MT" pitchFamily="34" charset="0"/>
              </a:rPr>
              <a:t>ets </a:t>
            </a:r>
            <a:r>
              <a:rPr lang="en-US" dirty="0"/>
              <a:t>r</a:t>
            </a:r>
            <a:r>
              <a:rPr lang="en-US" i="0" dirty="0" smtClean="0">
                <a:latin typeface="Gill Sans MT" pitchFamily="34" charset="0"/>
              </a:rPr>
              <a:t>egistered and available </a:t>
            </a:r>
            <a:r>
              <a:rPr lang="en-US" i="0" dirty="0" smtClean="0">
                <a:latin typeface="Gill Sans MT" pitchFamily="34" charset="0"/>
              </a:rPr>
              <a:t>classes</a:t>
            </a:r>
            <a:endParaRPr lang="en-US" dirty="0" smtClean="0"/>
          </a:p>
          <a:p>
            <a:r>
              <a:rPr lang="en-US" i="0" dirty="0" smtClean="0">
                <a:latin typeface="Gill Sans MT" pitchFamily="34" charset="0"/>
              </a:rPr>
              <a:t>Registrar has the authoritative data</a:t>
            </a:r>
          </a:p>
          <a:p>
            <a:pPr lvl="1"/>
            <a:r>
              <a:rPr lang="en-US" dirty="0" smtClean="0"/>
              <a:t>Prerequisites</a:t>
            </a:r>
            <a:endParaRPr lang="en-US" i="0" dirty="0" smtClean="0">
              <a:latin typeface="Gill Sans MT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67328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Design Decisions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638800"/>
          </a:xfrm>
        </p:spPr>
        <p:txBody>
          <a:bodyPr/>
          <a:lstStyle/>
          <a:p>
            <a:r>
              <a:rPr lang="en-US" dirty="0" smtClean="0"/>
              <a:t>Programming Languages Used</a:t>
            </a:r>
          </a:p>
          <a:p>
            <a:pPr lvl="1"/>
            <a:r>
              <a:rPr lang="en-US" dirty="0" smtClean="0"/>
              <a:t>PHP – server side</a:t>
            </a:r>
          </a:p>
          <a:p>
            <a:pPr lvl="1"/>
            <a:r>
              <a:rPr lang="en-US" dirty="0" smtClean="0"/>
              <a:t>JavaScript – user side</a:t>
            </a:r>
          </a:p>
          <a:p>
            <a:pPr marL="0" indent="0">
              <a:buNone/>
            </a:pPr>
            <a:r>
              <a:rPr lang="en-US" b="1" dirty="0" smtClean="0"/>
              <a:t>PHP/JavaScript/AJAX </a:t>
            </a:r>
            <a:r>
              <a:rPr lang="en-US" b="1" dirty="0"/>
              <a:t>for a dynamic web </a:t>
            </a:r>
            <a:r>
              <a:rPr lang="en-US" b="1" dirty="0" smtClean="0"/>
              <a:t>app</a:t>
            </a:r>
            <a:endParaRPr lang="en-US" b="1" dirty="0"/>
          </a:p>
          <a:p>
            <a:r>
              <a:rPr lang="en-US" i="0" dirty="0" smtClean="0">
                <a:latin typeface="Gill Sans MT" pitchFamily="34" charset="0"/>
              </a:rPr>
              <a:t>Hardware Used</a:t>
            </a:r>
          </a:p>
          <a:p>
            <a:pPr lvl="1"/>
            <a:r>
              <a:rPr lang="en-US" dirty="0" smtClean="0"/>
              <a:t>“Dolby” - Apache Web Server</a:t>
            </a:r>
            <a:endParaRPr lang="en-US" i="0" dirty="0" smtClean="0">
              <a:latin typeface="Gill Sans MT" pitchFamily="34" charset="0"/>
            </a:endParaRPr>
          </a:p>
          <a:p>
            <a:r>
              <a:rPr lang="en-US" i="0" dirty="0" smtClean="0">
                <a:latin typeface="Gill Sans MT" pitchFamily="34" charset="0"/>
              </a:rPr>
              <a:t>Read Only Data</a:t>
            </a:r>
          </a:p>
          <a:p>
            <a:pPr lvl="1"/>
            <a:r>
              <a:rPr lang="en-US" dirty="0" smtClean="0"/>
              <a:t>Still register through </a:t>
            </a:r>
            <a:r>
              <a:rPr lang="en-US" dirty="0" err="1" smtClean="0"/>
              <a:t>GoWMU</a:t>
            </a:r>
            <a:endParaRPr lang="en-US" i="0" dirty="0" smtClean="0">
              <a:latin typeface="Gill Sans MT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481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–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PHP serves up dynamic webpages</a:t>
            </a:r>
          </a:p>
          <a:p>
            <a:r>
              <a:rPr lang="en-US" dirty="0" smtClean="0"/>
              <a:t>Semesters will update automatically</a:t>
            </a:r>
          </a:p>
          <a:p>
            <a:r>
              <a:rPr lang="en-US" dirty="0" smtClean="0"/>
              <a:t>How?...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352" y="2073021"/>
            <a:ext cx="3352800" cy="437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4655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–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10200"/>
          </a:xfrm>
        </p:spPr>
        <p:txBody>
          <a:bodyPr/>
          <a:lstStyle/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(In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caesked.php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)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// HTML element that will hold the semester select</a:t>
            </a:r>
          </a:p>
          <a:p>
            <a:pPr>
              <a:buNone/>
            </a:pPr>
            <a:r>
              <a:rPr lang="en-US" sz="2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23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sz="23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td align="center</a:t>
            </a:r>
            <a:r>
              <a:rPr lang="en-US" sz="23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pPr>
              <a:buNone/>
            </a:pPr>
            <a:r>
              <a:rPr lang="en-US" sz="2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// PHP function call to dynamically make the HTML</a:t>
            </a:r>
          </a:p>
          <a:p>
            <a:pPr>
              <a:buNone/>
            </a:pPr>
            <a:r>
              <a:rPr lang="en-US" sz="2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// for the select widget                                            	</a:t>
            </a:r>
            <a:r>
              <a:rPr lang="en-US" sz="2300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&lt;?</a:t>
            </a:r>
            <a:r>
              <a:rPr lang="en-US" sz="2300" dirty="0" err="1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php</a:t>
            </a:r>
            <a:r>
              <a:rPr lang="en-US" sz="2300" dirty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300" dirty="0" err="1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makeSemesterSelect</a:t>
            </a:r>
            <a:r>
              <a:rPr lang="en-US" sz="2300" dirty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() ?&gt;</a:t>
            </a:r>
          </a:p>
          <a:p>
            <a:pPr>
              <a:buNone/>
            </a:pPr>
            <a:r>
              <a:rPr lang="en-US" sz="2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23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en-US" sz="23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td</a:t>
            </a:r>
            <a:r>
              <a:rPr lang="en-US" sz="23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&gt;</a:t>
            </a:r>
            <a:endParaRPr lang="en-US" sz="23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(In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makeSemesterSelect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 function)</a:t>
            </a:r>
          </a:p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// Create HTML for a “Fall” option</a:t>
            </a:r>
          </a:p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2300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echo</a:t>
            </a:r>
            <a:r>
              <a:rPr lang="en-US" sz="2300" dirty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en-US" sz="23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&lt;option value='</a:t>
            </a:r>
            <a:r>
              <a:rPr lang="en-US" sz="2300" dirty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$</a:t>
            </a:r>
            <a:r>
              <a:rPr lang="en-US" sz="2300" dirty="0" err="1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mySemester</a:t>
            </a:r>
            <a:r>
              <a:rPr lang="en-US" sz="23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en-US" sz="2300" dirty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$selected</a:t>
            </a:r>
            <a:r>
              <a:rPr lang="en-US" sz="23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&gt;Fall</a:t>
            </a:r>
            <a:r>
              <a:rPr lang="en-US" sz="2300" dirty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			</a:t>
            </a:r>
            <a:r>
              <a:rPr lang="en-US" sz="2300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$</a:t>
            </a:r>
            <a:r>
              <a:rPr lang="en-US" sz="2300" dirty="0" err="1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myYear</a:t>
            </a:r>
            <a:r>
              <a:rPr lang="en-US" sz="23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&lt;/option</a:t>
            </a:r>
            <a:r>
              <a:rPr lang="en-US" sz="2300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en-US" sz="2300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");</a:t>
            </a:r>
            <a:endParaRPr lang="en-US" sz="2300" dirty="0">
              <a:solidFill>
                <a:srgbClr val="0000CC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04800" y="1905000"/>
            <a:ext cx="3276600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92274" y="3481192"/>
            <a:ext cx="1765126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917448" y="3101236"/>
            <a:ext cx="4873752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371600" y="4953000"/>
            <a:ext cx="2362200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925704" y="5419596"/>
            <a:ext cx="1646296" cy="524004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511296" y="4953000"/>
            <a:ext cx="3651504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785752" y="5383062"/>
            <a:ext cx="1262248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-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Semester Select HTML produced: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&lt;</a:t>
            </a:r>
            <a:r>
              <a:rPr lang="en-US" sz="2300" dirty="0">
                <a:solidFill>
                  <a:srgbClr val="FF0000"/>
                </a:solidFill>
              </a:rPr>
              <a:t>td align="center"&gt; </a:t>
            </a:r>
            <a:endParaRPr lang="en-US" sz="23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300" dirty="0">
                <a:solidFill>
                  <a:srgbClr val="FF0000"/>
                </a:solidFill>
              </a:rPr>
              <a:t>	</a:t>
            </a:r>
            <a:r>
              <a:rPr lang="en-US" sz="2300" dirty="0" smtClean="0">
                <a:solidFill>
                  <a:srgbClr val="FF0000"/>
                </a:solidFill>
              </a:rPr>
              <a:t>&lt;</a:t>
            </a:r>
            <a:r>
              <a:rPr lang="en-US" sz="2300" dirty="0">
                <a:solidFill>
                  <a:srgbClr val="FF0000"/>
                </a:solidFill>
              </a:rPr>
              <a:t>select id=</a:t>
            </a:r>
            <a:r>
              <a:rPr lang="en-US" sz="2300" dirty="0" smtClean="0">
                <a:solidFill>
                  <a:srgbClr val="FF0000"/>
                </a:solidFill>
              </a:rPr>
              <a:t>'sem1‘ </a:t>
            </a:r>
            <a:r>
              <a:rPr lang="en-US" sz="2300" dirty="0" err="1" smtClean="0">
                <a:solidFill>
                  <a:srgbClr val="FF0000"/>
                </a:solidFill>
              </a:rPr>
              <a:t>onchange</a:t>
            </a:r>
            <a:r>
              <a:rPr lang="en-US" sz="2300" dirty="0">
                <a:solidFill>
                  <a:srgbClr val="FF0000"/>
                </a:solidFill>
              </a:rPr>
              <a:t>='</a:t>
            </a:r>
            <a:r>
              <a:rPr lang="en-US" sz="2300" dirty="0" err="1">
                <a:solidFill>
                  <a:srgbClr val="FF0000"/>
                </a:solidFill>
              </a:rPr>
              <a:t>SemIndexChange</a:t>
            </a:r>
            <a:r>
              <a:rPr lang="en-US" sz="2300" dirty="0" smtClean="0">
                <a:solidFill>
                  <a:srgbClr val="FF0000"/>
                </a:solidFill>
              </a:rPr>
              <a:t>();'&gt;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FF0000"/>
                </a:solidFill>
              </a:rPr>
              <a:t>	</a:t>
            </a:r>
            <a:r>
              <a:rPr lang="en-US" sz="2300" dirty="0" smtClean="0">
                <a:solidFill>
                  <a:srgbClr val="FF0000"/>
                </a:solidFill>
              </a:rPr>
              <a:t>	&lt;</a:t>
            </a:r>
            <a:r>
              <a:rPr lang="en-US" sz="2300" dirty="0">
                <a:solidFill>
                  <a:srgbClr val="FF0000"/>
                </a:solidFill>
              </a:rPr>
              <a:t>option value='</a:t>
            </a:r>
            <a:r>
              <a:rPr lang="en-US" sz="2300" dirty="0">
                <a:solidFill>
                  <a:srgbClr val="0000CC"/>
                </a:solidFill>
              </a:rPr>
              <a:t>20091</a:t>
            </a:r>
            <a:r>
              <a:rPr lang="en-US" sz="2300" dirty="0">
                <a:solidFill>
                  <a:srgbClr val="FF0000"/>
                </a:solidFill>
              </a:rPr>
              <a:t>'&gt;</a:t>
            </a:r>
            <a:r>
              <a:rPr lang="en-US" sz="2300" dirty="0" smtClean="0">
                <a:solidFill>
                  <a:srgbClr val="FF0000"/>
                </a:solidFill>
              </a:rPr>
              <a:t>Spring </a:t>
            </a:r>
            <a:r>
              <a:rPr lang="en-US" sz="2300" dirty="0" smtClean="0">
                <a:solidFill>
                  <a:srgbClr val="0000CC"/>
                </a:solidFill>
              </a:rPr>
              <a:t>2009</a:t>
            </a:r>
            <a:r>
              <a:rPr lang="en-US" sz="2300" dirty="0">
                <a:solidFill>
                  <a:srgbClr val="FF0000"/>
                </a:solidFill>
              </a:rPr>
              <a:t>&lt;/option</a:t>
            </a:r>
            <a:r>
              <a:rPr lang="en-US" sz="2300" dirty="0" smtClean="0">
                <a:solidFill>
                  <a:srgbClr val="FF0000"/>
                </a:solidFill>
              </a:rPr>
              <a:t>&gt; 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       		…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       		&lt;</a:t>
            </a:r>
            <a:r>
              <a:rPr lang="en-US" sz="2300" dirty="0">
                <a:solidFill>
                  <a:srgbClr val="FF0000"/>
                </a:solidFill>
              </a:rPr>
              <a:t>option </a:t>
            </a:r>
            <a:r>
              <a:rPr lang="en-US" sz="2300" dirty="0" smtClean="0">
                <a:solidFill>
                  <a:srgbClr val="0000CC"/>
                </a:solidFill>
              </a:rPr>
              <a:t>selected =‘’</a:t>
            </a:r>
            <a:r>
              <a:rPr lang="en-US" sz="2300" dirty="0" smtClean="0">
                <a:solidFill>
                  <a:srgbClr val="FF0000"/>
                </a:solidFill>
              </a:rPr>
              <a:t> value</a:t>
            </a:r>
            <a:r>
              <a:rPr lang="en-US" sz="2300" dirty="0">
                <a:solidFill>
                  <a:srgbClr val="FF0000"/>
                </a:solidFill>
              </a:rPr>
              <a:t>=</a:t>
            </a:r>
            <a:r>
              <a:rPr lang="en-US" sz="2300" dirty="0" smtClean="0">
                <a:solidFill>
                  <a:srgbClr val="FF0000"/>
                </a:solidFill>
              </a:rPr>
              <a:t>'</a:t>
            </a:r>
            <a:r>
              <a:rPr lang="en-US" sz="2300" dirty="0" smtClean="0">
                <a:solidFill>
                  <a:srgbClr val="0000CC"/>
                </a:solidFill>
              </a:rPr>
              <a:t>20104</a:t>
            </a:r>
            <a:r>
              <a:rPr lang="en-US" sz="2300" dirty="0">
                <a:solidFill>
                  <a:srgbClr val="FF0000"/>
                </a:solidFill>
              </a:rPr>
              <a:t>'&gt;Fall </a:t>
            </a:r>
            <a:r>
              <a:rPr lang="en-US" sz="2300" dirty="0" smtClean="0">
                <a:solidFill>
                  <a:srgbClr val="0000CC"/>
                </a:solidFill>
              </a:rPr>
              <a:t>2010</a:t>
            </a:r>
            <a:r>
              <a:rPr lang="en-US" sz="2300" dirty="0" smtClean="0">
                <a:solidFill>
                  <a:srgbClr val="FF0000"/>
                </a:solidFill>
              </a:rPr>
              <a:t>&lt;/</a:t>
            </a:r>
            <a:r>
              <a:rPr lang="en-US" sz="2300" dirty="0">
                <a:solidFill>
                  <a:srgbClr val="FF0000"/>
                </a:solidFill>
              </a:rPr>
              <a:t>option</a:t>
            </a:r>
            <a:r>
              <a:rPr lang="en-US" sz="23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       		…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  	&lt;/select</a:t>
            </a:r>
            <a:r>
              <a:rPr lang="en-US" sz="2300" dirty="0">
                <a:solidFill>
                  <a:srgbClr val="FF0000"/>
                </a:solidFill>
              </a:rPr>
              <a:t>&gt; </a:t>
            </a:r>
            <a:endParaRPr lang="en-US" sz="23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300" dirty="0" smtClean="0">
                <a:solidFill>
                  <a:srgbClr val="FF0000"/>
                </a:solidFill>
              </a:rPr>
              <a:t>&lt;/</a:t>
            </a:r>
            <a:r>
              <a:rPr lang="en-US" sz="2300" dirty="0">
                <a:solidFill>
                  <a:srgbClr val="FF0000"/>
                </a:solidFill>
              </a:rPr>
              <a:t>td</a:t>
            </a:r>
            <a:r>
              <a:rPr lang="en-US" sz="2300" dirty="0" smtClean="0">
                <a:solidFill>
                  <a:srgbClr val="FF0000"/>
                </a:solidFill>
              </a:rPr>
              <a:t>&gt;</a:t>
            </a:r>
            <a:endParaRPr lang="en-US" sz="23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429000"/>
            <a:ext cx="3352800" cy="333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3712464" y="2084832"/>
            <a:ext cx="1139952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562600" y="2084832"/>
            <a:ext cx="1139952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279136" y="2907792"/>
            <a:ext cx="1139952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781800" y="2907792"/>
            <a:ext cx="1139952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889504" y="2919984"/>
            <a:ext cx="1392936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248656" y="6156081"/>
            <a:ext cx="2218944" cy="609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09600" y="1770888"/>
            <a:ext cx="8382000" cy="2572512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091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 animBg="1"/>
      <p:bldP spid="1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- AJAX</a:t>
            </a:r>
            <a:endParaRPr lang="en-US" dirty="0"/>
          </a:p>
        </p:txBody>
      </p:sp>
      <p:pic>
        <p:nvPicPr>
          <p:cNvPr id="4" name="Content Placeholder 3" descr="AJAX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95400"/>
            <a:ext cx="6477000" cy="5426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8600" y="6096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AJAX – Asynchronous JavaScript and XML</a:t>
            </a:r>
            <a:endParaRPr lang="en-US" sz="3600" b="1" i="1" dirty="0">
              <a:solidFill>
                <a:srgbClr val="FD7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371600" y="1219200"/>
            <a:ext cx="1981200" cy="19812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657600" y="4267200"/>
            <a:ext cx="4267200" cy="24384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410200" y="1219200"/>
            <a:ext cx="2514600" cy="22860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– </a:t>
            </a:r>
            <a:r>
              <a:rPr lang="en-US" dirty="0" err="1" smtClean="0"/>
              <a:t>jQuery</a:t>
            </a:r>
            <a:r>
              <a:rPr lang="en-US" dirty="0" smtClean="0"/>
              <a:t> and AJAX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10200"/>
          </a:xfrm>
        </p:spPr>
        <p:txBody>
          <a:bodyPr/>
          <a:lstStyle/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 </a:t>
            </a:r>
            <a:r>
              <a:rPr lang="en-US" sz="2300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jQuery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function, called when everything </a:t>
            </a:r>
          </a:p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 has loaded on the page</a:t>
            </a:r>
          </a:p>
          <a:p>
            <a:pPr>
              <a:buNone/>
            </a:pPr>
            <a:r>
              <a:rPr lang="en-US" sz="2300" b="1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$(document).ready(function() 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{  </a:t>
            </a:r>
          </a:p>
          <a:p>
            <a:pPr>
              <a:buNone/>
            </a:pP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 </a:t>
            </a:r>
            <a:r>
              <a:rPr lang="en-US" sz="2300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jQuery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function, asynchronously gets data </a:t>
            </a:r>
          </a:p>
          <a:p>
            <a:pPr>
              <a:buNone/>
            </a:pP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   // from LDAP via PHP</a:t>
            </a:r>
          </a:p>
          <a:p>
            <a:pPr>
              <a:buNone/>
            </a:pP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en-US" sz="2300" b="1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$.post(‘backend.php', </a:t>
            </a:r>
            <a:r>
              <a:rPr lang="en-US" sz="2300" b="1" dirty="0" err="1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jsonString</a:t>
            </a:r>
            <a:r>
              <a:rPr lang="en-US" sz="2300" b="1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, function(data)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{</a:t>
            </a:r>
          </a:p>
          <a:p>
            <a:pPr>
              <a:buNone/>
            </a:pP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2300" dirty="0" err="1" smtClean="0">
                <a:latin typeface="Consolas" pitchFamily="49" charset="0"/>
                <a:cs typeface="Consolas" pitchFamily="49" charset="0"/>
              </a:rPr>
              <a:t>subList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= data; 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 Store the subjects list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        </a:t>
            </a:r>
          </a:p>
          <a:p>
            <a:pPr>
              <a:buNone/>
            </a:pP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   }, </a:t>
            </a:r>
            <a:r>
              <a:rPr lang="en-US" sz="2300" b="1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en-US" sz="2300" b="1" dirty="0" err="1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json</a:t>
            </a:r>
            <a:r>
              <a:rPr lang="en-US" sz="2300" b="1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'); 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 end of post AJAX</a:t>
            </a:r>
          </a:p>
          <a:p>
            <a:pPr>
              <a:buNone/>
            </a:pPr>
            <a:r>
              <a:rPr lang="en-US" sz="2300" b="1" dirty="0" smtClean="0">
                <a:solidFill>
                  <a:srgbClr val="0000CC"/>
                </a:solidFill>
                <a:latin typeface="Consolas" pitchFamily="49" charset="0"/>
                <a:cs typeface="Consolas" pitchFamily="49" charset="0"/>
              </a:rPr>
              <a:t>});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300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// end of document ready</a:t>
            </a:r>
            <a:endParaRPr lang="en-US" sz="23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559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- Login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Login using Bronco </a:t>
            </a:r>
            <a:r>
              <a:rPr lang="en-US" dirty="0" err="1" smtClean="0"/>
              <a:t>NetID</a:t>
            </a:r>
            <a:r>
              <a:rPr lang="en-US" dirty="0" smtClean="0"/>
              <a:t> and password</a:t>
            </a:r>
          </a:p>
          <a:p>
            <a:r>
              <a:rPr lang="en-US" dirty="0" smtClean="0"/>
              <a:t>Successful login redirects to Schedule View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1754" r="49515" b="58861"/>
          <a:stretch>
            <a:fillRect/>
          </a:stretch>
        </p:blipFill>
        <p:spPr bwMode="auto">
          <a:xfrm>
            <a:off x="2133600" y="2286000"/>
            <a:ext cx="4953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Schedule View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243" r="2267" b="17551"/>
          <a:stretch>
            <a:fillRect/>
          </a:stretch>
        </p:blipFill>
        <p:spPr bwMode="auto">
          <a:xfrm>
            <a:off x="609600" y="762000"/>
            <a:ext cx="7733030" cy="587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ounded Rectangle 11"/>
          <p:cNvSpPr/>
          <p:nvPr/>
        </p:nvSpPr>
        <p:spPr bwMode="auto">
          <a:xfrm>
            <a:off x="609600" y="1752600"/>
            <a:ext cx="1447800" cy="38862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733800" y="1524000"/>
            <a:ext cx="3124200" cy="3810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057400" y="1905000"/>
            <a:ext cx="6248400" cy="46482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Introduction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638800"/>
          </a:xfrm>
        </p:spPr>
        <p:txBody>
          <a:bodyPr/>
          <a:lstStyle/>
          <a:p>
            <a:r>
              <a:rPr lang="en-US" i="0" dirty="0" smtClean="0">
                <a:latin typeface="Gill Sans MT" pitchFamily="34" charset="0"/>
              </a:rPr>
              <a:t>Team Members:</a:t>
            </a:r>
          </a:p>
          <a:p>
            <a:pPr lvl="1"/>
            <a:r>
              <a:rPr lang="en-US" dirty="0" smtClean="0"/>
              <a:t>Chris Fruin &amp; Jerry </a:t>
            </a:r>
            <a:r>
              <a:rPr lang="en-US" dirty="0" err="1" smtClean="0"/>
              <a:t>Grochowski</a:t>
            </a:r>
            <a:endParaRPr lang="en-US" i="0" dirty="0" smtClean="0">
              <a:latin typeface="Gill Sans MT" pitchFamily="34" charset="0"/>
            </a:endParaRPr>
          </a:p>
          <a:p>
            <a:r>
              <a:rPr lang="en-US" i="0" dirty="0" smtClean="0">
                <a:latin typeface="Gill Sans MT" pitchFamily="34" charset="0"/>
              </a:rPr>
              <a:t>What </a:t>
            </a:r>
            <a:r>
              <a:rPr lang="en-US" i="0" dirty="0" err="1" smtClean="0">
                <a:latin typeface="Gill Sans MT" pitchFamily="34" charset="0"/>
              </a:rPr>
              <a:t>CAESked</a:t>
            </a:r>
            <a:r>
              <a:rPr lang="en-US" i="0" dirty="0" smtClean="0">
                <a:latin typeface="Gill Sans MT" pitchFamily="34" charset="0"/>
              </a:rPr>
              <a:t> is:</a:t>
            </a:r>
          </a:p>
          <a:p>
            <a:pPr lvl="1"/>
            <a:r>
              <a:rPr lang="en-US" dirty="0" smtClean="0"/>
              <a:t>Web based class scheduling application</a:t>
            </a:r>
            <a:endParaRPr lang="en-US" i="0" dirty="0" smtClean="0">
              <a:latin typeface="Gill Sans MT" pitchFamily="34" charset="0"/>
            </a:endParaRPr>
          </a:p>
          <a:p>
            <a:endParaRPr lang="en-US" dirty="0" smtClean="0"/>
          </a:p>
        </p:txBody>
      </p:sp>
      <p:pic>
        <p:nvPicPr>
          <p:cNvPr id="4" name="Picture 3" descr="CAESKED - WMU Class Scheduling Tool - Mozilla Firefox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139440"/>
            <a:ext cx="4307928" cy="362115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Quick 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n-US" sz="2800" dirty="0" smtClean="0"/>
              <a:t>Quickly add courses by Subject and Course Number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33" t="29604" r="34125" b="36564"/>
          <a:stretch>
            <a:fillRect/>
          </a:stretch>
        </p:blipFill>
        <p:spPr bwMode="auto">
          <a:xfrm>
            <a:off x="228600" y="1447800"/>
            <a:ext cx="850265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Quick Add</a:t>
            </a:r>
            <a:endParaRPr lang="en-US" dirty="0"/>
          </a:p>
        </p:txBody>
      </p:sp>
      <p:pic>
        <p:nvPicPr>
          <p:cNvPr id="5" name="quickadd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573273"/>
            <a:ext cx="5867400" cy="6208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2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Advanced Add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Guided Browsing</a:t>
            </a:r>
          </a:p>
          <a:p>
            <a:r>
              <a:rPr lang="en-US" dirty="0" smtClean="0"/>
              <a:t>At a glance Compatibility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470" t="32323" r="82524" b="44169"/>
          <a:stretch>
            <a:fillRect/>
          </a:stretch>
        </p:blipFill>
        <p:spPr bwMode="auto">
          <a:xfrm>
            <a:off x="228600" y="3276600"/>
            <a:ext cx="192906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291" t="32323" r="82007" b="42563"/>
          <a:stretch>
            <a:fillRect/>
          </a:stretch>
        </p:blipFill>
        <p:spPr bwMode="auto">
          <a:xfrm>
            <a:off x="2362200" y="3276600"/>
            <a:ext cx="1905001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2400" y="25908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Step 1</a:t>
            </a:r>
          </a:p>
          <a:p>
            <a:r>
              <a:rPr 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Choose Subject</a:t>
            </a:r>
            <a:endParaRPr lang="en-US" sz="2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25908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Step 2</a:t>
            </a:r>
          </a:p>
          <a:p>
            <a:r>
              <a:rPr 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Choose Course</a:t>
            </a:r>
            <a:endParaRPr lang="en-US" sz="2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800" y="25908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Step 3</a:t>
            </a:r>
          </a:p>
          <a:p>
            <a:r>
              <a:rPr lang="en-US" sz="2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Choose Section</a:t>
            </a:r>
            <a:endParaRPr lang="en-US" sz="2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l="658" t="38621" r="81587" b="34236"/>
          <a:stretch>
            <a:fillRect/>
          </a:stretch>
        </p:blipFill>
        <p:spPr bwMode="auto">
          <a:xfrm>
            <a:off x="4648200" y="3276600"/>
            <a:ext cx="2057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 bwMode="auto">
          <a:xfrm>
            <a:off x="4648200" y="3733800"/>
            <a:ext cx="1752600" cy="4572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648200" y="4648200"/>
            <a:ext cx="1752600" cy="4572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Advanced Add</a:t>
            </a:r>
            <a:endParaRPr lang="en-US" dirty="0"/>
          </a:p>
        </p:txBody>
      </p:sp>
      <p:pic>
        <p:nvPicPr>
          <p:cNvPr id="6" name="advadd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723900"/>
            <a:ext cx="7874000" cy="590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Map View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5712" r="2136" b="20661"/>
          <a:stretch>
            <a:fillRect/>
          </a:stretch>
        </p:blipFill>
        <p:spPr bwMode="auto">
          <a:xfrm>
            <a:off x="103340" y="838200"/>
            <a:ext cx="8812060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 bwMode="auto">
          <a:xfrm>
            <a:off x="1828800" y="838200"/>
            <a:ext cx="7086600" cy="51054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52400" y="1676400"/>
            <a:ext cx="1600200" cy="2133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400800" y="838200"/>
            <a:ext cx="2514600" cy="3810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495800" y="1447800"/>
            <a:ext cx="2514600" cy="21336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657600" y="4724400"/>
            <a:ext cx="457200" cy="5334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62200" y="3810000"/>
            <a:ext cx="457200" cy="533400"/>
          </a:xfrm>
          <a:prstGeom prst="roundRect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Map View</a:t>
            </a:r>
            <a:endParaRPr lang="en-US" dirty="0"/>
          </a:p>
        </p:txBody>
      </p:sp>
      <p:pic>
        <p:nvPicPr>
          <p:cNvPr id="5" name="mapview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609600"/>
            <a:ext cx="792480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0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</a:p>
          <a:p>
            <a:pPr lvl="1"/>
            <a:r>
              <a:rPr lang="en-US" dirty="0" smtClean="0"/>
              <a:t>PHPUnit</a:t>
            </a:r>
          </a:p>
          <a:p>
            <a:r>
              <a:rPr lang="en-US" dirty="0" smtClean="0"/>
              <a:t>User Testing</a:t>
            </a:r>
          </a:p>
          <a:p>
            <a:pPr lvl="1"/>
            <a:r>
              <a:rPr lang="en-US" dirty="0" smtClean="0"/>
              <a:t>User Interface Design Feedback</a:t>
            </a:r>
          </a:p>
          <a:p>
            <a:r>
              <a:rPr lang="en-US" dirty="0" smtClean="0"/>
              <a:t>Browser Compatibility</a:t>
            </a:r>
          </a:p>
          <a:p>
            <a:pPr lvl="1"/>
            <a:r>
              <a:rPr lang="en-US" dirty="0" smtClean="0"/>
              <a:t>Internet Explorer 7 &amp; 8, Firefox, Chrome, Safari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351" y="762000"/>
            <a:ext cx="1096591" cy="132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9112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</a:t>
            </a:r>
          </a:p>
          <a:p>
            <a:pPr lvl="1"/>
            <a:r>
              <a:rPr lang="en-US" dirty="0" smtClean="0"/>
              <a:t>Encrypted login credentials and personal data</a:t>
            </a:r>
          </a:p>
          <a:p>
            <a:r>
              <a:rPr lang="en-US" dirty="0" smtClean="0"/>
              <a:t>Limited User Input Text</a:t>
            </a:r>
          </a:p>
          <a:p>
            <a:pPr lvl="1"/>
            <a:r>
              <a:rPr lang="en-US" dirty="0" smtClean="0"/>
              <a:t>Prevents SQL Injection and XSS Type Attacks</a:t>
            </a:r>
          </a:p>
          <a:p>
            <a:pPr lvl="1"/>
            <a:r>
              <a:rPr lang="en-US" dirty="0" smtClean="0"/>
              <a:t>Validation of Input Text</a:t>
            </a:r>
          </a:p>
          <a:p>
            <a:r>
              <a:rPr lang="en-US" dirty="0" smtClean="0"/>
              <a:t>User “Sessions” managed by PHP</a:t>
            </a:r>
          </a:p>
          <a:p>
            <a:pPr lvl="1"/>
            <a:r>
              <a:rPr lang="en-US" dirty="0" smtClean="0"/>
              <a:t>Tried and 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25443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Features for the Future</a:t>
            </a:r>
          </a:p>
          <a:p>
            <a:pPr lvl="1"/>
            <a:r>
              <a:rPr lang="en-US" dirty="0" smtClean="0"/>
              <a:t>Add other appointments</a:t>
            </a:r>
          </a:p>
          <a:p>
            <a:pPr lvl="1"/>
            <a:r>
              <a:rPr lang="en-US" dirty="0" smtClean="0"/>
              <a:t>Print &amp; Save functionality</a:t>
            </a:r>
          </a:p>
          <a:p>
            <a:pPr lvl="1"/>
            <a:r>
              <a:rPr lang="en-US" dirty="0" smtClean="0"/>
              <a:t>Main campus room locations</a:t>
            </a:r>
          </a:p>
          <a:p>
            <a:r>
              <a:rPr lang="en-US" dirty="0" smtClean="0"/>
              <a:t>Maintenance</a:t>
            </a:r>
          </a:p>
          <a:p>
            <a:pPr lvl="1"/>
            <a:r>
              <a:rPr lang="en-US" dirty="0" err="1" smtClean="0"/>
              <a:t>CAESked</a:t>
            </a:r>
            <a:r>
              <a:rPr lang="en-US" dirty="0" smtClean="0"/>
              <a:t> Automatically updates: Semester, Courses, etc.</a:t>
            </a:r>
          </a:p>
          <a:p>
            <a:pPr lvl="1"/>
            <a:r>
              <a:rPr lang="en-US" dirty="0" smtClean="0"/>
              <a:t>CAE Staff: Web Server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9405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WMU needed a class scheduling tool</a:t>
            </a:r>
          </a:p>
          <a:p>
            <a:r>
              <a:rPr lang="en-US" dirty="0" smtClean="0"/>
              <a:t>CAESKED </a:t>
            </a:r>
          </a:p>
          <a:p>
            <a:pPr lvl="1"/>
            <a:r>
              <a:rPr lang="en-US" dirty="0" smtClean="0"/>
              <a:t>Weekly calendar </a:t>
            </a:r>
            <a:r>
              <a:rPr lang="en-US" dirty="0"/>
              <a:t>software + WMU class data </a:t>
            </a:r>
            <a:endParaRPr lang="en-US" dirty="0" smtClean="0"/>
          </a:p>
          <a:p>
            <a:r>
              <a:rPr lang="en-US" dirty="0" smtClean="0"/>
              <a:t>PHP/JavaScript for a dynamic</a:t>
            </a:r>
            <a:r>
              <a:rPr lang="en-US" dirty="0"/>
              <a:t> </a:t>
            </a:r>
            <a:r>
              <a:rPr lang="en-US" dirty="0" smtClean="0"/>
              <a:t>web application</a:t>
            </a:r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Weekly Calendar </a:t>
            </a:r>
          </a:p>
          <a:p>
            <a:pPr lvl="1"/>
            <a:r>
              <a:rPr lang="en-US" dirty="0" smtClean="0"/>
              <a:t>Class lookup</a:t>
            </a:r>
          </a:p>
          <a:p>
            <a:pPr lvl="1"/>
            <a:r>
              <a:rPr lang="en-US" dirty="0" smtClean="0"/>
              <a:t>Map of class locations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257800"/>
            <a:ext cx="6801800" cy="134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249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Overview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638800"/>
          </a:xfrm>
        </p:spPr>
        <p:txBody>
          <a:bodyPr/>
          <a:lstStyle/>
          <a:p>
            <a:r>
              <a:rPr lang="en-US" i="0" dirty="0" smtClean="0">
                <a:latin typeface="Gill Sans MT" pitchFamily="34" charset="0"/>
              </a:rPr>
              <a:t>Background</a:t>
            </a:r>
          </a:p>
          <a:p>
            <a:r>
              <a:rPr lang="en-US" i="0" dirty="0" smtClean="0">
                <a:latin typeface="Gill Sans MT" pitchFamily="34" charset="0"/>
              </a:rPr>
              <a:t>Design Decisions</a:t>
            </a:r>
          </a:p>
          <a:p>
            <a:r>
              <a:rPr lang="en-US" i="0" dirty="0" smtClean="0">
                <a:latin typeface="Gill Sans MT" pitchFamily="34" charset="0"/>
              </a:rPr>
              <a:t>Design</a:t>
            </a:r>
          </a:p>
          <a:p>
            <a:r>
              <a:rPr lang="en-US" i="0" dirty="0" smtClean="0">
                <a:latin typeface="Gill Sans MT" pitchFamily="34" charset="0"/>
              </a:rPr>
              <a:t>Implementation</a:t>
            </a:r>
          </a:p>
          <a:p>
            <a:r>
              <a:rPr lang="en-US" i="0" dirty="0" smtClean="0">
                <a:latin typeface="Gill Sans MT" pitchFamily="34" charset="0"/>
              </a:rPr>
              <a:t>Testing &amp; Security</a:t>
            </a:r>
          </a:p>
          <a:p>
            <a:r>
              <a:rPr lang="en-US" i="0" dirty="0" smtClean="0">
                <a:latin typeface="Gill Sans MT" pitchFamily="34" charset="0"/>
              </a:rPr>
              <a:t>Next Steps</a:t>
            </a:r>
          </a:p>
          <a:p>
            <a:r>
              <a:rPr lang="en-US" i="0" dirty="0" smtClean="0">
                <a:latin typeface="Gill Sans MT" pitchFamily="34" charset="0"/>
              </a:rPr>
              <a:t>Summary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+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1066800"/>
          </a:xfrm>
        </p:spPr>
        <p:txBody>
          <a:bodyPr/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Thank </a:t>
            </a:r>
            <a:r>
              <a:rPr lang="en-US" sz="4000" dirty="0" smtClean="0"/>
              <a:t>you for attending</a:t>
            </a:r>
            <a:r>
              <a:rPr lang="en-US" sz="4000" dirty="0" smtClean="0"/>
              <a:t>!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Thank you:</a:t>
            </a:r>
          </a:p>
          <a:p>
            <a:r>
              <a:rPr lang="en-US" sz="4000" b="1" dirty="0" smtClean="0"/>
              <a:t>Prof. Kaugars</a:t>
            </a:r>
          </a:p>
          <a:p>
            <a:r>
              <a:rPr lang="en-US" sz="4000" dirty="0" smtClean="0"/>
              <a:t>Prof. Kapenga</a:t>
            </a:r>
          </a:p>
          <a:p>
            <a:r>
              <a:rPr lang="en-US" dirty="0" smtClean="0"/>
              <a:t>CS 3400 students</a:t>
            </a:r>
          </a:p>
          <a:p>
            <a:r>
              <a:rPr lang="en-US" dirty="0" smtClean="0"/>
              <a:t>Josh </a:t>
            </a:r>
            <a:r>
              <a:rPr lang="en-US" dirty="0" err="1" smtClean="0"/>
              <a:t>Antonishen</a:t>
            </a:r>
            <a:r>
              <a:rPr lang="en-US" dirty="0" smtClean="0"/>
              <a:t> (CAE Staff)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sz="3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609600"/>
            <a:ext cx="903122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i="0">
                <a:solidFill>
                  <a:schemeClr val="tx2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 i="0">
                <a:solidFill>
                  <a:schemeClr val="tx2"/>
                </a:solidFill>
                <a:latin typeface="Gill Sans MT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i="0">
                <a:solidFill>
                  <a:schemeClr val="tx2"/>
                </a:solidFill>
                <a:latin typeface="Gill Sans MT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i="0">
                <a:solidFill>
                  <a:schemeClr val="tx2"/>
                </a:solidFill>
                <a:latin typeface="Gill Sans MT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i="0">
                <a:solidFill>
                  <a:schemeClr val="tx2"/>
                </a:solidFill>
                <a:latin typeface="Gill Sans MT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i="1">
                <a:solidFill>
                  <a:schemeClr val="tx1"/>
                </a:solidFill>
                <a:latin typeface="+mn-lt"/>
              </a:defRPr>
            </a:lvl9pPr>
          </a:lstStyle>
          <a:p>
            <a:pPr marL="57150" indent="0">
              <a:buFontTx/>
              <a:buNone/>
            </a:pPr>
            <a:r>
              <a:rPr lang="en-US" sz="4000" dirty="0" smtClean="0">
                <a:solidFill>
                  <a:srgbClr val="0000CC"/>
                </a:solidFill>
              </a:rPr>
              <a:t>https</a:t>
            </a:r>
            <a:r>
              <a:rPr lang="en-US" sz="4000" dirty="0" smtClean="0">
                <a:solidFill>
                  <a:srgbClr val="0000CC"/>
                </a:solidFill>
              </a:rPr>
              <a:t>://www.ceas.wmich.edu/caesked</a:t>
            </a:r>
            <a:endParaRPr lang="en-US" sz="4000" dirty="0">
              <a:solidFill>
                <a:srgbClr val="0000C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98120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720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638800"/>
          </a:xfrm>
        </p:spPr>
        <p:txBody>
          <a:bodyPr/>
          <a:lstStyle/>
          <a:p>
            <a:r>
              <a:rPr lang="en-US" i="0" dirty="0" smtClean="0">
                <a:latin typeface="Gill Sans MT" pitchFamily="34" charset="0"/>
              </a:rPr>
              <a:t>The Client</a:t>
            </a:r>
          </a:p>
          <a:p>
            <a:pPr lvl="1"/>
            <a:r>
              <a:rPr lang="en-US" dirty="0" smtClean="0"/>
              <a:t>Prof. </a:t>
            </a:r>
            <a:r>
              <a:rPr lang="en-US" dirty="0" err="1" smtClean="0"/>
              <a:t>Karlis</a:t>
            </a:r>
            <a:r>
              <a:rPr lang="en-US" dirty="0" smtClean="0"/>
              <a:t> </a:t>
            </a:r>
            <a:r>
              <a:rPr lang="en-US" dirty="0" err="1" smtClean="0"/>
              <a:t>Kaugars</a:t>
            </a:r>
            <a:endParaRPr lang="en-US" dirty="0" smtClean="0"/>
          </a:p>
          <a:p>
            <a:pPr lvl="1"/>
            <a:r>
              <a:rPr lang="en-US" i="0" dirty="0" err="1" smtClean="0">
                <a:latin typeface="Gill Sans MT" pitchFamily="34" charset="0"/>
              </a:rPr>
              <a:t>WMU</a:t>
            </a:r>
            <a:r>
              <a:rPr lang="en-US" i="0" dirty="0" smtClean="0">
                <a:latin typeface="Gill Sans MT" pitchFamily="34" charset="0"/>
              </a:rPr>
              <a:t> Students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762000"/>
            <a:ext cx="88392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How do WMU students decide on their class schedule?</a:t>
            </a:r>
            <a:endParaRPr lang="en-US" dirty="0" smtClean="0"/>
          </a:p>
          <a:p>
            <a:r>
              <a:rPr lang="en-US" dirty="0" smtClean="0"/>
              <a:t>Create a draft a weekly schedule</a:t>
            </a:r>
          </a:p>
          <a:p>
            <a:pPr lvl="1"/>
            <a:r>
              <a:rPr lang="en-US" dirty="0" smtClean="0"/>
              <a:t>Class time conflicts?</a:t>
            </a:r>
          </a:p>
          <a:p>
            <a:pPr lvl="1"/>
            <a:r>
              <a:rPr lang="en-US" dirty="0" smtClean="0"/>
              <a:t>Time for work?</a:t>
            </a:r>
          </a:p>
          <a:p>
            <a:pPr lvl="1"/>
            <a:r>
              <a:rPr lang="en-US" dirty="0" smtClean="0"/>
              <a:t>Class locations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4000" b="1" dirty="0" smtClean="0"/>
              <a:t>WMU needs a class scheduling tool</a:t>
            </a:r>
            <a:endParaRPr lang="en-US" sz="4000" b="1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 – The Scheduling Problem</a:t>
            </a:r>
            <a:endParaRPr lang="en-US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828800"/>
            <a:ext cx="1104900" cy="1104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5029200"/>
            <a:ext cx="1371600" cy="13716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 – Current Options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257800"/>
          </a:xfrm>
        </p:spPr>
        <p:txBody>
          <a:bodyPr/>
          <a:lstStyle/>
          <a:p>
            <a:r>
              <a:rPr lang="en-US" b="1" dirty="0" smtClean="0"/>
              <a:t>Pro</a:t>
            </a:r>
            <a:r>
              <a:rPr lang="en-US" dirty="0" smtClean="0"/>
              <a:t> - Section </a:t>
            </a:r>
            <a:r>
              <a:rPr lang="en-US" i="0" dirty="0" smtClean="0">
                <a:latin typeface="Gill Sans MT" pitchFamily="34" charset="0"/>
              </a:rPr>
              <a:t>Meeting Times</a:t>
            </a:r>
            <a:endParaRPr lang="en-US" i="0" u="sng" dirty="0" smtClean="0">
              <a:latin typeface="Gill Sans MT" pitchFamily="34" charset="0"/>
            </a:endParaRPr>
          </a:p>
          <a:p>
            <a:r>
              <a:rPr lang="en-US" b="1" i="0" dirty="0" smtClean="0">
                <a:latin typeface="Gill Sans MT" pitchFamily="34" charset="0"/>
              </a:rPr>
              <a:t>Con</a:t>
            </a:r>
            <a:r>
              <a:rPr lang="en-US" i="0" dirty="0" smtClean="0">
                <a:latin typeface="Gill Sans MT" pitchFamily="34" charset="0"/>
              </a:rPr>
              <a:t> - Focused on one class at a time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96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GoWMU</a:t>
            </a:r>
            <a:r>
              <a:rPr lang="en-US" sz="32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 Banner</a:t>
            </a:r>
            <a:endParaRPr lang="en-US" sz="3200" b="1" i="1" dirty="0">
              <a:solidFill>
                <a:srgbClr val="FD7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" y="2319528"/>
            <a:ext cx="9078296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12779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 – Current Options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6553200" cy="5257800"/>
          </a:xfrm>
        </p:spPr>
        <p:txBody>
          <a:bodyPr/>
          <a:lstStyle/>
          <a:p>
            <a:pPr>
              <a:buNone/>
            </a:pPr>
            <a:r>
              <a:rPr lang="en-US" i="0" u="sng" dirty="0" smtClean="0">
                <a:latin typeface="Gill Sans MT" pitchFamily="34" charset="0"/>
              </a:rPr>
              <a:t>Pro’s</a:t>
            </a:r>
          </a:p>
          <a:p>
            <a:r>
              <a:rPr lang="en-US" dirty="0" smtClean="0"/>
              <a:t>Simple</a:t>
            </a:r>
          </a:p>
          <a:p>
            <a:endParaRPr lang="en-US" sz="1400" dirty="0" smtClean="0"/>
          </a:p>
          <a:p>
            <a:pPr>
              <a:buNone/>
            </a:pPr>
            <a:r>
              <a:rPr lang="en-US" i="0" u="sng" dirty="0" smtClean="0">
                <a:latin typeface="Gill Sans MT" pitchFamily="34" charset="0"/>
              </a:rPr>
              <a:t>Cons</a:t>
            </a:r>
          </a:p>
          <a:p>
            <a:r>
              <a:rPr lang="en-US" i="0" dirty="0" smtClean="0">
                <a:latin typeface="Gill Sans MT" pitchFamily="34" charset="0"/>
              </a:rPr>
              <a:t>Errors</a:t>
            </a:r>
          </a:p>
          <a:p>
            <a:r>
              <a:rPr lang="en-US" dirty="0" smtClean="0"/>
              <a:t>Changes</a:t>
            </a:r>
            <a:endParaRPr lang="en-US" i="0" dirty="0" smtClean="0">
              <a:latin typeface="Gill Sans MT" pitchFamily="34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96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Handwritten Schedule</a:t>
            </a:r>
            <a:endParaRPr lang="en-US" sz="3200" b="1" i="1" dirty="0">
              <a:solidFill>
                <a:srgbClr val="FD7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7" name="Picture 6" descr="handschedule.png"/>
          <p:cNvPicPr>
            <a:picLocks noChangeAspect="1"/>
          </p:cNvPicPr>
          <p:nvPr/>
        </p:nvPicPr>
        <p:blipFill>
          <a:blip r:embed="rId2" cstate="print"/>
          <a:srcRect r="17857" b="36508"/>
          <a:stretch>
            <a:fillRect/>
          </a:stretch>
        </p:blipFill>
        <p:spPr>
          <a:xfrm>
            <a:off x="2156460" y="1295400"/>
            <a:ext cx="683514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4534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 – Current Options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6553200" cy="4648200"/>
          </a:xfrm>
        </p:spPr>
        <p:txBody>
          <a:bodyPr/>
          <a:lstStyle/>
          <a:p>
            <a:pPr>
              <a:buNone/>
            </a:pPr>
            <a:r>
              <a:rPr lang="en-US" sz="2800" i="0" u="sng" dirty="0" smtClean="0">
                <a:latin typeface="Gill Sans MT" pitchFamily="34" charset="0"/>
              </a:rPr>
              <a:t>Pro’s</a:t>
            </a:r>
          </a:p>
          <a:p>
            <a:r>
              <a:rPr lang="en-US" sz="2800" dirty="0" smtClean="0"/>
              <a:t>Week View</a:t>
            </a:r>
          </a:p>
          <a:p>
            <a:r>
              <a:rPr lang="en-US" sz="2800" dirty="0" smtClean="0"/>
              <a:t>Easy Changes</a:t>
            </a:r>
          </a:p>
          <a:p>
            <a:endParaRPr lang="en-US" sz="2800" dirty="0" smtClean="0"/>
          </a:p>
          <a:p>
            <a:endParaRPr lang="en-US" sz="1200" dirty="0" smtClean="0"/>
          </a:p>
          <a:p>
            <a:pPr>
              <a:buNone/>
            </a:pPr>
            <a:r>
              <a:rPr lang="en-US" sz="2800" i="0" u="sng" dirty="0" smtClean="0">
                <a:latin typeface="Gill Sans MT" pitchFamily="34" charset="0"/>
              </a:rPr>
              <a:t>Cons</a:t>
            </a:r>
          </a:p>
          <a:p>
            <a:r>
              <a:rPr lang="en-US" sz="2800" i="0" dirty="0" smtClean="0">
                <a:latin typeface="Gill Sans MT" pitchFamily="34" charset="0"/>
              </a:rPr>
              <a:t>Errors (Input the data)</a:t>
            </a:r>
          </a:p>
          <a:p>
            <a:r>
              <a:rPr lang="en-US" sz="2800" dirty="0" smtClean="0"/>
              <a:t>Time-consuming (Input the data)</a:t>
            </a:r>
            <a:endParaRPr lang="en-US" sz="2800" i="0" dirty="0" smtClean="0">
              <a:latin typeface="Gill Sans MT" pitchFamily="34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9600"/>
            <a:ext cx="899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Scheduling Software </a:t>
            </a:r>
          </a:p>
          <a:p>
            <a:r>
              <a:rPr lang="en-US" sz="32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(i.e. Microsoft Outlook, Google Calendar, etc.)</a:t>
            </a:r>
            <a:endParaRPr lang="en-US" sz="3200" b="1" i="1" dirty="0">
              <a:solidFill>
                <a:srgbClr val="FD7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2304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Background – Current Options</a:t>
            </a:r>
            <a:endParaRPr 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9600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D74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Scheduling Software – Microsoft Outlook 2007</a:t>
            </a:r>
            <a:endParaRPr lang="en-US" sz="3200" b="1" i="1" dirty="0">
              <a:solidFill>
                <a:srgbClr val="FD74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19200"/>
            <a:ext cx="6607986" cy="5538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090290 (2)">
  <a:themeElements>
    <a:clrScheme name="Default Design 7">
      <a:dk1>
        <a:srgbClr val="969696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7F7F7F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969696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7F7F7F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TP001090290</AuthoringAssetId>
    <AssetId xmlns="145c5697-5eb5-440b-b2f1-a8273fb59250">TS001090290</AssetId>
  </documentManagement>
</p:properties>
</file>

<file path=customXml/itemProps1.xml><?xml version="1.0" encoding="utf-8"?>
<ds:datastoreItem xmlns:ds="http://schemas.openxmlformats.org/officeDocument/2006/customXml" ds:itemID="{76B5E8C5-AC43-4FF7-B33A-DA5188FBD2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B9FEC3-A7A8-4A01-B786-A68C5C181CA6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B8FA02E-9F83-4188-B55D-0D4B0BC8FB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BB069096-6807-4FA1-9501-A88B85570550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145c5697-5eb5-440b-b2f1-a8273fb5925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TS001090290 (2)</Template>
  <TotalTime>1985</TotalTime>
  <Words>683</Words>
  <Application>Microsoft Office PowerPoint</Application>
  <PresentationFormat>On-screen Show (4:3)</PresentationFormat>
  <Paragraphs>181</Paragraphs>
  <Slides>30</Slides>
  <Notes>6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TS001090290 (2)</vt:lpstr>
      <vt:lpstr>CAESked Computer Aided Engineering Scheduler</vt:lpstr>
      <vt:lpstr>Introduction</vt:lpstr>
      <vt:lpstr>Overview</vt:lpstr>
      <vt:lpstr>Background</vt:lpstr>
      <vt:lpstr>Background – The Scheduling Problem</vt:lpstr>
      <vt:lpstr>Background – Current Options</vt:lpstr>
      <vt:lpstr>Background – Current Options</vt:lpstr>
      <vt:lpstr>Background – Current Options</vt:lpstr>
      <vt:lpstr>Background – Current Options</vt:lpstr>
      <vt:lpstr>Background – Current Options</vt:lpstr>
      <vt:lpstr>Background – WMU Data Availability</vt:lpstr>
      <vt:lpstr>Design Decisions</vt:lpstr>
      <vt:lpstr>Design – PHP</vt:lpstr>
      <vt:lpstr>Design – PHP</vt:lpstr>
      <vt:lpstr>Design - PHP</vt:lpstr>
      <vt:lpstr>Design - AJAX</vt:lpstr>
      <vt:lpstr>Design – jQuery and AJAX</vt:lpstr>
      <vt:lpstr>Implementation - Login</vt:lpstr>
      <vt:lpstr>Implementation – Schedule View</vt:lpstr>
      <vt:lpstr>Implementation – Quick Add</vt:lpstr>
      <vt:lpstr>Implementation – Quick Add</vt:lpstr>
      <vt:lpstr>Implementation – Advanced Add</vt:lpstr>
      <vt:lpstr>Implementation – Advanced Add</vt:lpstr>
      <vt:lpstr>Implementation – Map View</vt:lpstr>
      <vt:lpstr>Implementation – Map View</vt:lpstr>
      <vt:lpstr>Testing</vt:lpstr>
      <vt:lpstr>Security</vt:lpstr>
      <vt:lpstr>Implementation – Next Steps</vt:lpstr>
      <vt:lpstr>Summary</vt:lpstr>
      <vt:lpstr>Thanks +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Jerry</cp:lastModifiedBy>
  <cp:revision>189</cp:revision>
  <cp:lastPrinted>1601-01-01T00:00:00Z</cp:lastPrinted>
  <dcterms:created xsi:type="dcterms:W3CDTF">2010-09-27T22:20:20Z</dcterms:created>
  <dcterms:modified xsi:type="dcterms:W3CDTF">2010-12-07T02:43:28Z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457897L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TS001090290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Technological awakening design template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EY001077968</vt:lpwstr>
  </property>
  <property fmtid="{D5CDD505-2E9C-101B-9397-08002B2CF9AE}" pid="21" name="SourceTitle">
    <vt:lpwstr>Technological awakening design template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79;#Template 12;#184;#Office 2000;#67;#PowerPoint - Design Templt 12;#182;#Office XP;#66;#PowerPoint - Design Templt 2003;#65;#Microsoft Office PowerPoint 2007;#64;#PowerPoint 2003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UANotes">
    <vt:lpwstr>June 2003 retrofit. 457897L</vt:lpwstr>
  </property>
  <property fmtid="{D5CDD505-2E9C-101B-9397-08002B2CF9AE}" pid="34" name="PublishStatusLookup">
    <vt:lpwstr>258928</vt:lpwstr>
  </property>
  <property fmtid="{D5CDD505-2E9C-101B-9397-08002B2CF9AE}" pid="35" name="TPClientViewer">
    <vt:lpwstr>Microsoft Office PowerPoint</vt:lpwstr>
  </property>
  <property fmtid="{D5CDD505-2E9C-101B-9397-08002B2CF9AE}" pid="36" name="TPComponent">
    <vt:lpwstr>PPTFiles</vt:lpwstr>
  </property>
  <property fmtid="{D5CDD505-2E9C-101B-9397-08002B2CF9AE}" pid="37" name="TPNamespace">
    <vt:lpwstr>POWERPNT</vt:lpwstr>
  </property>
  <property fmtid="{D5CDD505-2E9C-101B-9397-08002B2CF9AE}" pid="38" name="APTrustLevel">
    <vt:lpwstr>1.00000000000000</vt:lpwstr>
  </property>
  <property fmtid="{D5CDD505-2E9C-101B-9397-08002B2CF9AE}" pid="39" name="TrustLevel">
    <vt:lpwstr>Microsoft Managed Content</vt:lpwstr>
  </property>
  <property fmtid="{D5CDD505-2E9C-101B-9397-08002B2CF9AE}" pid="40" name="Content Type">
    <vt:lpwstr>OOFile</vt:lpwstr>
  </property>
  <property fmtid="{D5CDD505-2E9C-101B-9397-08002B2CF9AE}" pid="41" name="AuthoringAssetId">
    <vt:lpwstr>TP001090290</vt:lpwstr>
  </property>
  <property fmtid="{D5CDD505-2E9C-101B-9397-08002B2CF9AE}" pid="42" name="NumericAssetId">
    <vt:lpwstr/>
  </property>
  <property fmtid="{D5CDD505-2E9C-101B-9397-08002B2CF9AE}" pid="43" name="AppVer">
    <vt:lpwstr/>
  </property>
</Properties>
</file>