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73" r:id="rId3"/>
    <p:sldId id="257" r:id="rId4"/>
    <p:sldId id="258" r:id="rId5"/>
    <p:sldId id="259" r:id="rId6"/>
    <p:sldId id="260" r:id="rId7"/>
    <p:sldId id="262" r:id="rId8"/>
    <p:sldId id="263" r:id="rId9"/>
    <p:sldId id="264" r:id="rId10"/>
    <p:sldId id="266" r:id="rId11"/>
    <p:sldId id="265" r:id="rId12"/>
    <p:sldId id="274" r:id="rId13"/>
    <p:sldId id="269" r:id="rId14"/>
    <p:sldId id="276" r:id="rId15"/>
    <p:sldId id="277" r:id="rId16"/>
    <p:sldId id="278" r:id="rId17"/>
    <p:sldId id="271" r:id="rId18"/>
    <p:sldId id="270" r:id="rId19"/>
    <p:sldId id="272" r:id="rId20"/>
    <p:sldId id="267" r:id="rId21"/>
    <p:sldId id="26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y Ann Stark" initials="MAS" lastIdx="2" clrIdx="0"/>
  <p:cmAuthor id="1" name="Tallulah" initials="T"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1" autoAdjust="0"/>
    <p:restoredTop sz="61464" autoAdjust="0"/>
  </p:normalViewPr>
  <p:slideViewPr>
    <p:cSldViewPr>
      <p:cViewPr varScale="1">
        <p:scale>
          <a:sx n="65" d="100"/>
          <a:sy n="65" d="100"/>
        </p:scale>
        <p:origin x="-1380" y="-114"/>
      </p:cViewPr>
      <p:guideLst>
        <p:guide orient="horz" pos="2160"/>
        <p:guide pos="2880"/>
      </p:guideLst>
    </p:cSldViewPr>
  </p:slideViewPr>
  <p:notesTextViewPr>
    <p:cViewPr>
      <p:scale>
        <a:sx n="1" d="1"/>
        <a:sy n="1" d="1"/>
      </p:scale>
      <p:origin x="0" y="0"/>
    </p:cViewPr>
  </p:notesText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tarkMA\Documents\LHC\Mahon,%20Haller\grap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Sheet1!$A$1</c:f>
              <c:strCache>
                <c:ptCount val="1"/>
                <c:pt idx="0">
                  <c:v>Control</c:v>
                </c:pt>
              </c:strCache>
            </c:strRef>
          </c:tx>
          <c:marker>
            <c:symbol val="none"/>
          </c:marker>
          <c:val>
            <c:numRef>
              <c:f>Sheet1!$B$1:$O$1</c:f>
              <c:numCache>
                <c:formatCode>General</c:formatCode>
                <c:ptCount val="14"/>
                <c:pt idx="0">
                  <c:v>6064</c:v>
                </c:pt>
                <c:pt idx="1">
                  <c:v>7230</c:v>
                </c:pt>
                <c:pt idx="2">
                  <c:v>6603</c:v>
                </c:pt>
                <c:pt idx="3">
                  <c:v>4963</c:v>
                </c:pt>
                <c:pt idx="4">
                  <c:v>6491</c:v>
                </c:pt>
                <c:pt idx="5">
                  <c:v>7127</c:v>
                </c:pt>
                <c:pt idx="6">
                  <c:v>6085</c:v>
                </c:pt>
                <c:pt idx="7">
                  <c:v>7196</c:v>
                </c:pt>
                <c:pt idx="8">
                  <c:v>6383</c:v>
                </c:pt>
                <c:pt idx="9">
                  <c:v>8461</c:v>
                </c:pt>
                <c:pt idx="10">
                  <c:v>6352</c:v>
                </c:pt>
                <c:pt idx="11">
                  <c:v>7284</c:v>
                </c:pt>
                <c:pt idx="12">
                  <c:v>6753</c:v>
                </c:pt>
                <c:pt idx="13">
                  <c:v>6009</c:v>
                </c:pt>
              </c:numCache>
            </c:numRef>
          </c:val>
          <c:smooth val="0"/>
        </c:ser>
        <c:ser>
          <c:idx val="1"/>
          <c:order val="1"/>
          <c:tx>
            <c:strRef>
              <c:f>Sheet1!$A$2</c:f>
              <c:strCache>
                <c:ptCount val="1"/>
                <c:pt idx="0">
                  <c:v>Treatment</c:v>
                </c:pt>
              </c:strCache>
            </c:strRef>
          </c:tx>
          <c:marker>
            <c:symbol val="none"/>
          </c:marker>
          <c:val>
            <c:numRef>
              <c:f>Sheet1!$B$2:$O$2</c:f>
              <c:numCache>
                <c:formatCode>General</c:formatCode>
                <c:ptCount val="14"/>
                <c:pt idx="0">
                  <c:v>6883</c:v>
                </c:pt>
                <c:pt idx="1">
                  <c:v>7922</c:v>
                </c:pt>
                <c:pt idx="2">
                  <c:v>7070</c:v>
                </c:pt>
                <c:pt idx="3">
                  <c:v>5627</c:v>
                </c:pt>
                <c:pt idx="4">
                  <c:v>6558</c:v>
                </c:pt>
                <c:pt idx="5">
                  <c:v>6773</c:v>
                </c:pt>
                <c:pt idx="6">
                  <c:v>5010</c:v>
                </c:pt>
                <c:pt idx="7">
                  <c:v>11414</c:v>
                </c:pt>
                <c:pt idx="8">
                  <c:v>7932</c:v>
                </c:pt>
                <c:pt idx="9">
                  <c:v>8251</c:v>
                </c:pt>
                <c:pt idx="10">
                  <c:v>6316</c:v>
                </c:pt>
                <c:pt idx="11">
                  <c:v>7607</c:v>
                </c:pt>
                <c:pt idx="12">
                  <c:v>6701</c:v>
                </c:pt>
                <c:pt idx="13">
                  <c:v>6051</c:v>
                </c:pt>
              </c:numCache>
            </c:numRef>
          </c:val>
          <c:smooth val="0"/>
        </c:ser>
        <c:dLbls>
          <c:showLegendKey val="0"/>
          <c:showVal val="0"/>
          <c:showCatName val="0"/>
          <c:showSerName val="0"/>
          <c:showPercent val="0"/>
          <c:showBubbleSize val="0"/>
        </c:dLbls>
        <c:marker val="1"/>
        <c:smooth val="0"/>
        <c:axId val="58853248"/>
        <c:axId val="58854784"/>
      </c:lineChart>
      <c:catAx>
        <c:axId val="58853248"/>
        <c:scaling>
          <c:orientation val="minMax"/>
        </c:scaling>
        <c:delete val="0"/>
        <c:axPos val="b"/>
        <c:majorTickMark val="out"/>
        <c:minorTickMark val="none"/>
        <c:tickLblPos val="nextTo"/>
        <c:crossAx val="58854784"/>
        <c:crosses val="autoZero"/>
        <c:auto val="1"/>
        <c:lblAlgn val="ctr"/>
        <c:lblOffset val="100"/>
        <c:noMultiLvlLbl val="0"/>
      </c:catAx>
      <c:valAx>
        <c:axId val="58854784"/>
        <c:scaling>
          <c:orientation val="minMax"/>
        </c:scaling>
        <c:delete val="0"/>
        <c:axPos val="l"/>
        <c:majorGridlines/>
        <c:numFmt formatCode="General" sourceLinked="1"/>
        <c:majorTickMark val="out"/>
        <c:minorTickMark val="none"/>
        <c:tickLblPos val="nextTo"/>
        <c:crossAx val="58853248"/>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240C9D-A2EC-421E-AB68-4E6BE4DD506D}" type="datetimeFigureOut">
              <a:rPr lang="en-US" smtClean="0"/>
              <a:t>6/13/2013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15C460-8E31-4F34-A0CD-F1FA0975CEBD}" type="slidenum">
              <a:rPr lang="en-US" smtClean="0"/>
              <a:t>‹#›</a:t>
            </a:fld>
            <a:endParaRPr lang="en-US"/>
          </a:p>
        </p:txBody>
      </p:sp>
    </p:spTree>
    <p:extLst>
      <p:ext uri="{BB962C8B-B14F-4D97-AF65-F5344CB8AC3E}">
        <p14:creationId xmlns:p14="http://schemas.microsoft.com/office/powerpoint/2010/main" val="1701654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615C460-8E31-4F34-A0CD-F1FA0975CEBD}" type="slidenum">
              <a:rPr lang="en-US" smtClean="0"/>
              <a:t>1</a:t>
            </a:fld>
            <a:endParaRPr lang="en-US"/>
          </a:p>
        </p:txBody>
      </p:sp>
    </p:spTree>
    <p:extLst>
      <p:ext uri="{BB962C8B-B14F-4D97-AF65-F5344CB8AC3E}">
        <p14:creationId xmlns:p14="http://schemas.microsoft.com/office/powerpoint/2010/main" val="4291840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Recruitment</a:t>
            </a:r>
            <a:r>
              <a:rPr lang="en-US" baseline="0" dirty="0" smtClean="0"/>
              <a:t> </a:t>
            </a:r>
            <a:r>
              <a:rPr lang="en-US" dirty="0" smtClean="0"/>
              <a:t>began with an email</a:t>
            </a:r>
            <a:r>
              <a:rPr lang="en-US" baseline="0" dirty="0" smtClean="0"/>
              <a:t> sent to all CHHS students with information regarding the purpose of our study and dates and times to enroll.  Over the course of 4 days we recruited 134 participants.  The recruitment process included having them sign an informed consent document and complete a demographics questionnaire.  They then received their pedometers and instructions for use.  Once the study began both groups received a text message at 9pm reminding them to text in their number of steps for that day as recorded by the pedometer.  The intervention group also received an affective text message at 4pm .  This time was chosen in order to reduce contamination with the control group and give them adequate time to increase their steps or do a physical activity.  </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10</a:t>
            </a:fld>
            <a:endParaRPr lang="en-US"/>
          </a:p>
        </p:txBody>
      </p:sp>
    </p:spTree>
    <p:extLst>
      <p:ext uri="{BB962C8B-B14F-4D97-AF65-F5344CB8AC3E}">
        <p14:creationId xmlns:p14="http://schemas.microsoft.com/office/powerpoint/2010/main" val="2565827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134</a:t>
            </a:r>
            <a:r>
              <a:rPr lang="en-US" baseline="0" dirty="0" smtClean="0"/>
              <a:t> students were recruited.  To be eligible for this study students had to be enrolled in at least one course at the CHHS, be able to read, write and understand English, have a cell phone with texting capability and be willing to receive up to two texts per day for 14 days and willing to send at least one text message per day.  Possible participants were excluded if they had a known physical disability that limited mobility as steps, or if they were faculty or staff. Although 134 students were recruited, only 112 remained active participants throughout the study.</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11</a:t>
            </a:fld>
            <a:endParaRPr lang="en-US"/>
          </a:p>
        </p:txBody>
      </p:sp>
    </p:spTree>
    <p:extLst>
      <p:ext uri="{BB962C8B-B14F-4D97-AF65-F5344CB8AC3E}">
        <p14:creationId xmlns:p14="http://schemas.microsoft.com/office/powerpoint/2010/main" val="202499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description of our sample. </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12</a:t>
            </a:fld>
            <a:endParaRPr lang="en-US"/>
          </a:p>
        </p:txBody>
      </p:sp>
    </p:spTree>
    <p:extLst>
      <p:ext uri="{BB962C8B-B14F-4D97-AF65-F5344CB8AC3E}">
        <p14:creationId xmlns:p14="http://schemas.microsoft.com/office/powerpoint/2010/main" val="867449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analyzed</a:t>
            </a:r>
            <a:r>
              <a:rPr lang="en-US" baseline="0" dirty="0" smtClean="0"/>
              <a:t> the data to answer the research question, we compared the treatment and control groups to determine whether they were statistically different before starting the intervention.  There were no statistically significant differences between the groups when the study started.  </a:t>
            </a:r>
          </a:p>
          <a:p>
            <a:endParaRPr lang="en-US" baseline="0" dirty="0" smtClean="0"/>
          </a:p>
          <a:p>
            <a:r>
              <a:rPr lang="en-US" baseline="0" dirty="0" smtClean="0"/>
              <a:t>During the study, 22 participants did not provide enough data for the 14 days of the study that we could use in the data analysis.  This left 112 participants that provided data used to answer the research question.  </a:t>
            </a:r>
          </a:p>
          <a:p>
            <a:endParaRPr lang="en-US" baseline="0" dirty="0" smtClean="0"/>
          </a:p>
          <a:p>
            <a:r>
              <a:rPr lang="en-US" baseline="0" dirty="0" smtClean="0"/>
              <a:t>We paired the number of steps at the beginning of the study with steps the individuals in the sample provided throughout the study.  There was no statistically significant increase in steps in either group.   </a:t>
            </a:r>
            <a:endParaRPr lang="en-US" dirty="0" smtClean="0"/>
          </a:p>
          <a:p>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13</a:t>
            </a:fld>
            <a:endParaRPr lang="en-US"/>
          </a:p>
        </p:txBody>
      </p:sp>
    </p:spTree>
    <p:extLst>
      <p:ext uri="{BB962C8B-B14F-4D97-AF65-F5344CB8AC3E}">
        <p14:creationId xmlns:p14="http://schemas.microsoft.com/office/powerpoint/2010/main" val="42484193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graph</a:t>
            </a:r>
            <a:r>
              <a:rPr lang="en-US" baseline="0" dirty="0" smtClean="0"/>
              <a:t> shows that the two groups were similar in the number of steps they took throughout the study. You can see that the steps they took at the beginning of the study was similar to the their steps throughout the study with the exception of day 8 for the treatment group.  This spike on day 8 was not a statistically significant increase in steps.</a:t>
            </a:r>
            <a:endParaRPr lang="en-US" dirty="0"/>
          </a:p>
        </p:txBody>
      </p:sp>
      <p:sp>
        <p:nvSpPr>
          <p:cNvPr id="4" name="Slide Number Placeholder 3"/>
          <p:cNvSpPr>
            <a:spLocks noGrp="1"/>
          </p:cNvSpPr>
          <p:nvPr>
            <p:ph type="sldNum" sz="quarter" idx="10"/>
          </p:nvPr>
        </p:nvSpPr>
        <p:spPr/>
        <p:txBody>
          <a:bodyPr/>
          <a:lstStyle/>
          <a:p>
            <a:fld id="{2E5CCEF5-7856-43B3-8E3C-81574E68A6F9}" type="slidenum">
              <a:rPr lang="en-US" smtClean="0"/>
              <a:t>14</a:t>
            </a:fld>
            <a:endParaRPr lang="en-US"/>
          </a:p>
        </p:txBody>
      </p:sp>
    </p:spTree>
    <p:extLst>
      <p:ext uri="{BB962C8B-B14F-4D97-AF65-F5344CB8AC3E}">
        <p14:creationId xmlns:p14="http://schemas.microsoft.com/office/powerpoint/2010/main" val="1530083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asked the participants at the beginning of the study to indicate whether they thought they get enough</a:t>
            </a:r>
            <a:r>
              <a:rPr lang="en-US" baseline="0" dirty="0" smtClean="0"/>
              <a:t> exercise.  Interestingly, more than half felt that they did not get enough exercise.  Our data confirms this impression, as the mean number of steps for the sample was consistently less than the recommended 10,000 steps.</a:t>
            </a:r>
            <a:endParaRPr lang="en-US" dirty="0"/>
          </a:p>
        </p:txBody>
      </p:sp>
      <p:sp>
        <p:nvSpPr>
          <p:cNvPr id="4" name="Slide Number Placeholder 3"/>
          <p:cNvSpPr>
            <a:spLocks noGrp="1"/>
          </p:cNvSpPr>
          <p:nvPr>
            <p:ph type="sldNum" sz="quarter" idx="10"/>
          </p:nvPr>
        </p:nvSpPr>
        <p:spPr/>
        <p:txBody>
          <a:bodyPr/>
          <a:lstStyle/>
          <a:p>
            <a:fld id="{2E5CCEF5-7856-43B3-8E3C-81574E68A6F9}" type="slidenum">
              <a:rPr lang="en-US" smtClean="0"/>
              <a:t>15</a:t>
            </a:fld>
            <a:endParaRPr lang="en-US"/>
          </a:p>
        </p:txBody>
      </p:sp>
    </p:spTree>
    <p:extLst>
      <p:ext uri="{BB962C8B-B14F-4D97-AF65-F5344CB8AC3E}">
        <p14:creationId xmlns:p14="http://schemas.microsoft.com/office/powerpoint/2010/main" val="6549543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10,000</a:t>
            </a:r>
            <a:r>
              <a:rPr lang="en-US" baseline="0" dirty="0" smtClean="0"/>
              <a:t> steps per day is what is recommended for health promotion,  very few students in this study reported achieving this goal.  </a:t>
            </a:r>
            <a:endParaRPr lang="en-US" dirty="0"/>
          </a:p>
        </p:txBody>
      </p:sp>
      <p:sp>
        <p:nvSpPr>
          <p:cNvPr id="4" name="Slide Number Placeholder 3"/>
          <p:cNvSpPr>
            <a:spLocks noGrp="1"/>
          </p:cNvSpPr>
          <p:nvPr>
            <p:ph type="sldNum" sz="quarter" idx="10"/>
          </p:nvPr>
        </p:nvSpPr>
        <p:spPr/>
        <p:txBody>
          <a:bodyPr/>
          <a:lstStyle/>
          <a:p>
            <a:fld id="{2E5CCEF5-7856-43B3-8E3C-81574E68A6F9}" type="slidenum">
              <a:rPr lang="en-US" smtClean="0"/>
              <a:t>16</a:t>
            </a:fld>
            <a:endParaRPr lang="en-US"/>
          </a:p>
        </p:txBody>
      </p:sp>
    </p:spTree>
    <p:extLst>
      <p:ext uri="{BB962C8B-B14F-4D97-AF65-F5344CB8AC3E}">
        <p14:creationId xmlns:p14="http://schemas.microsoft.com/office/powerpoint/2010/main" val="7805337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designed this study based on the study that found that affective text messages increased physical activity, but our findings did not support this. </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17</a:t>
            </a:fld>
            <a:endParaRPr lang="en-US"/>
          </a:p>
        </p:txBody>
      </p:sp>
    </p:spTree>
    <p:extLst>
      <p:ext uri="{BB962C8B-B14F-4D97-AF65-F5344CB8AC3E}">
        <p14:creationId xmlns:p14="http://schemas.microsoft.com/office/powerpoint/2010/main" val="16823056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 several limitations which may have impacted the results of this study. The first and most significant</a:t>
            </a:r>
            <a:r>
              <a:rPr lang="en-US" baseline="0" dirty="0" smtClean="0"/>
              <a:t> limitation were the pedometers. There were 33 people who had to replace their pedometers or drop out because their pedometers broke or were inaccurate. Another limitation to note is the timing of our study. We speculate that people may be more inactive during late January and early February when we conducted this study. We also had a snow day during the data collection for this study.  If the study had been conducted at a different time, the results might have been different. The length of the study was also a limitation. Two weeks might not have been long enough to make a difference. Last, we collected one day of pretest data before starting the intervention.  It is unknown the pattern of physical activity each participant had prior to the intervention. By their own admission,  most participants do not get enough physical exercise.</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18</a:t>
            </a:fld>
            <a:endParaRPr lang="en-US"/>
          </a:p>
        </p:txBody>
      </p:sp>
    </p:spTree>
    <p:extLst>
      <p:ext uri="{BB962C8B-B14F-4D97-AF65-F5344CB8AC3E}">
        <p14:creationId xmlns:p14="http://schemas.microsoft.com/office/powerpoint/2010/main" val="2780813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use of mobile devices</a:t>
            </a:r>
            <a:r>
              <a:rPr lang="en-US" baseline="0" dirty="0" smtClean="0"/>
              <a:t>, especially for studies involving younger populations, may be useful for reporting simple data such as daily number of steps. Due to the frequency of pedometer-related issues, we would suggest carefully testing pedometers to ensure precision and accuracy. Although our findings did not show statistical significance, further research with a longer study and higher quality pedometers may lead to significant research findings. During our recruitment, we found that people were enthusiastic and excited to be a part of our study. Health professionals work in a stressful health care environment.  Learning healthy behaviors as students might improve the health, productivity and effectiveness of future health care professionals.  </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19</a:t>
            </a:fld>
            <a:endParaRPr lang="en-US"/>
          </a:p>
        </p:txBody>
      </p:sp>
    </p:spTree>
    <p:extLst>
      <p:ext uri="{BB962C8B-B14F-4D97-AF65-F5344CB8AC3E}">
        <p14:creationId xmlns:p14="http://schemas.microsoft.com/office/powerpoint/2010/main" val="2897147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Thank</a:t>
            </a:r>
            <a:r>
              <a:rPr lang="en-US" sz="1800" baseline="0" dirty="0" smtClean="0"/>
              <a:t> you Jessica for the introduction. We’d like to start by thanking all of those who made this study possible. </a:t>
            </a:r>
            <a:r>
              <a:rPr lang="en-US" sz="1800" dirty="0" smtClean="0"/>
              <a:t>Lee Honors college</a:t>
            </a:r>
            <a:r>
              <a:rPr lang="en-US" sz="1800" baseline="0" dirty="0" smtClean="0"/>
              <a:t> for providing funding for the study. We’d like to thank the members of our thesis committee- Dr. Stark who was our thesis chair, Dr. </a:t>
            </a:r>
            <a:r>
              <a:rPr lang="en-US" sz="1800" baseline="0" dirty="0" err="1" smtClean="0"/>
              <a:t>lindstrom</a:t>
            </a:r>
            <a:r>
              <a:rPr lang="en-US" sz="1800" baseline="0" dirty="0" smtClean="0"/>
              <a:t> who is from the OT dept. and Kelly Elrod- who is currently an MSN student here at Western. We’d also like to thank all of those who participated in our study which included a large number of nursing students. </a:t>
            </a:r>
            <a:endParaRPr lang="en-US" sz="1800" dirty="0"/>
          </a:p>
        </p:txBody>
      </p:sp>
      <p:sp>
        <p:nvSpPr>
          <p:cNvPr id="4" name="Slide Number Placeholder 3"/>
          <p:cNvSpPr>
            <a:spLocks noGrp="1"/>
          </p:cNvSpPr>
          <p:nvPr>
            <p:ph type="sldNum" sz="quarter" idx="10"/>
          </p:nvPr>
        </p:nvSpPr>
        <p:spPr/>
        <p:txBody>
          <a:bodyPr/>
          <a:lstStyle/>
          <a:p>
            <a:fld id="{4615C460-8E31-4F34-A0CD-F1FA0975CEBD}" type="slidenum">
              <a:rPr lang="en-US" smtClean="0"/>
              <a:t>2</a:t>
            </a:fld>
            <a:endParaRPr lang="en-US"/>
          </a:p>
        </p:txBody>
      </p:sp>
    </p:spTree>
    <p:extLst>
      <p:ext uri="{BB962C8B-B14F-4D97-AF65-F5344CB8AC3E}">
        <p14:creationId xmlns:p14="http://schemas.microsoft.com/office/powerpoint/2010/main" val="41583290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20</a:t>
            </a:fld>
            <a:endParaRPr lang="en-US"/>
          </a:p>
        </p:txBody>
      </p:sp>
    </p:spTree>
    <p:extLst>
      <p:ext uri="{BB962C8B-B14F-4D97-AF65-F5344CB8AC3E}">
        <p14:creationId xmlns:p14="http://schemas.microsoft.com/office/powerpoint/2010/main" val="4251474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Obesity is a growing problem in today’s society.  The World Health Organization recommends 150 minutes of moderately</a:t>
            </a:r>
            <a:r>
              <a:rPr lang="en-US" sz="1800" baseline="0" dirty="0" smtClean="0"/>
              <a:t> intense physical activity per week such as brisk walking, house work or dancing, or 75 minutes per week of vigorous intensity activity such as running, competitive sports or fast cycling.  Physical activity is defined by WHO as bodily movement that requires energy expenditure, which is necessary to reduce one’s risk for diseases such as type 2 diabetes, metabolic syndrome, cardiovascular disease as well as several forms of cancer including colon and breast cancer.  It also improves mood and mental health while increasing longevity.</a:t>
            </a:r>
            <a:endParaRPr lang="en-US" sz="1800" dirty="0"/>
          </a:p>
        </p:txBody>
      </p:sp>
      <p:sp>
        <p:nvSpPr>
          <p:cNvPr id="4" name="Slide Number Placeholder 3"/>
          <p:cNvSpPr>
            <a:spLocks noGrp="1"/>
          </p:cNvSpPr>
          <p:nvPr>
            <p:ph type="sldNum" sz="quarter" idx="10"/>
          </p:nvPr>
        </p:nvSpPr>
        <p:spPr/>
        <p:txBody>
          <a:bodyPr/>
          <a:lstStyle/>
          <a:p>
            <a:fld id="{4615C460-8E31-4F34-A0CD-F1FA0975CEBD}" type="slidenum">
              <a:rPr lang="en-US" smtClean="0"/>
              <a:t>3</a:t>
            </a:fld>
            <a:endParaRPr lang="en-US"/>
          </a:p>
        </p:txBody>
      </p:sp>
    </p:spTree>
    <p:extLst>
      <p:ext uri="{BB962C8B-B14F-4D97-AF65-F5344CB8AC3E}">
        <p14:creationId xmlns:p14="http://schemas.microsoft.com/office/powerpoint/2010/main" val="3162041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a:t>
            </a:r>
            <a:r>
              <a:rPr lang="en-US" sz="1800" baseline="0" dirty="0" smtClean="0"/>
              <a:t> </a:t>
            </a:r>
            <a:r>
              <a:rPr lang="en-US" sz="1800" dirty="0" smtClean="0"/>
              <a:t>a two-year study of college students, researchers found considerable weight gain in the first two years of college.  This weight gain was shown to be caused by lack</a:t>
            </a:r>
            <a:r>
              <a:rPr lang="en-US" sz="1800" baseline="0" dirty="0" smtClean="0"/>
              <a:t> of physical activity, not consuming adequate amounts of fruits and vegetables and over consumption of fast and fried foods. Even though this study was conducted in Missouri, these findings are consistent with what we have observed here at Western Michigan University in our own experiences and those of our peers.  </a:t>
            </a:r>
            <a:endParaRPr lang="en-US" sz="1800" dirty="0" smtClean="0"/>
          </a:p>
          <a:p>
            <a:endParaRPr lang="en-US" sz="1800" dirty="0"/>
          </a:p>
        </p:txBody>
      </p:sp>
      <p:sp>
        <p:nvSpPr>
          <p:cNvPr id="4" name="Slide Number Placeholder 3"/>
          <p:cNvSpPr>
            <a:spLocks noGrp="1"/>
          </p:cNvSpPr>
          <p:nvPr>
            <p:ph type="sldNum" sz="quarter" idx="10"/>
          </p:nvPr>
        </p:nvSpPr>
        <p:spPr/>
        <p:txBody>
          <a:bodyPr/>
          <a:lstStyle/>
          <a:p>
            <a:fld id="{4615C460-8E31-4F34-A0CD-F1FA0975CEBD}" type="slidenum">
              <a:rPr lang="en-US" smtClean="0"/>
              <a:t>4</a:t>
            </a:fld>
            <a:endParaRPr lang="en-US"/>
          </a:p>
        </p:txBody>
      </p:sp>
    </p:spTree>
    <p:extLst>
      <p:ext uri="{BB962C8B-B14F-4D97-AF65-F5344CB8AC3E}">
        <p14:creationId xmlns:p14="http://schemas.microsoft.com/office/powerpoint/2010/main" val="4047385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Nursing students in particular are</a:t>
            </a:r>
            <a:r>
              <a:rPr lang="en-US" sz="1800" baseline="0" dirty="0" smtClean="0"/>
              <a:t> at risk for physical inactivity due to rigorous schedules, long hours spent in clinical practice and lectures which create added emotional and physical stress.  Many nursing students do not get the suggested amount of sleep which is 7-9 hours of sleep per night and this may be due to academic and social pressures and leads to daytime tiredness and a sedentary lifestyle.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p>
            <a:endParaRPr lang="en-US" sz="1800" baseline="0" dirty="0" smtClean="0"/>
          </a:p>
          <a:p>
            <a:r>
              <a:rPr lang="en-US" sz="1800" baseline="0" dirty="0" smtClean="0"/>
              <a:t>Nursing students along with college students in general are at risk for developing an unhealthy lifestyle.  The unhealthy behaviors commonly seen are lack of regular exercise, alcohol and tobacco use and poor eating patterns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While there is a risk for inactivity for college students and health professional students in particular, there is a lack of effective interventions to increase physical activity in college students. </a:t>
            </a:r>
          </a:p>
          <a:p>
            <a:endParaRPr lang="en-US" sz="1800" baseline="0" dirty="0" smtClean="0"/>
          </a:p>
        </p:txBody>
      </p:sp>
      <p:sp>
        <p:nvSpPr>
          <p:cNvPr id="4" name="Slide Number Placeholder 3"/>
          <p:cNvSpPr>
            <a:spLocks noGrp="1"/>
          </p:cNvSpPr>
          <p:nvPr>
            <p:ph type="sldNum" sz="quarter" idx="10"/>
          </p:nvPr>
        </p:nvSpPr>
        <p:spPr/>
        <p:txBody>
          <a:bodyPr/>
          <a:lstStyle/>
          <a:p>
            <a:fld id="{4615C460-8E31-4F34-A0CD-F1FA0975CEBD}" type="slidenum">
              <a:rPr lang="en-US" smtClean="0"/>
              <a:t>5</a:t>
            </a:fld>
            <a:endParaRPr lang="en-US"/>
          </a:p>
        </p:txBody>
      </p:sp>
    </p:spTree>
    <p:extLst>
      <p:ext uri="{BB962C8B-B14F-4D97-AF65-F5344CB8AC3E}">
        <p14:creationId xmlns:p14="http://schemas.microsoft.com/office/powerpoint/2010/main" val="332004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aseline="0" dirty="0" smtClean="0"/>
              <a:t>There is a relationship between physical inactivity in college students and symptoms of depression such as thoughts of hopelessness, sadness, suicidal ideation and suicide attempts.  One study found that students who exercised more frequently had fewer of these depressive symptoms.  However, in this correlational study it is unclear if the physical activity decreased depression or if the lack of depression allowed them to exercise more frequently.</a:t>
            </a:r>
          </a:p>
          <a:p>
            <a:endParaRPr lang="en-US" sz="1800" baseline="0" dirty="0" smtClean="0"/>
          </a:p>
          <a:p>
            <a:r>
              <a:rPr lang="en-US" sz="1800" baseline="0" dirty="0" smtClean="0"/>
              <a:t>Giving participants pedometers to wear has been used to increase physical activity. </a:t>
            </a:r>
          </a:p>
          <a:p>
            <a:endParaRPr lang="en-US" sz="1800" baseline="0" dirty="0" smtClean="0"/>
          </a:p>
          <a:p>
            <a:r>
              <a:rPr lang="en-US" sz="1800" baseline="0" dirty="0" smtClean="0"/>
              <a:t>In our study, We looked at a number of studies that focused on the use of pedometers for young individuals. One of these studies involved using pedometers to measure steps in college-aged individuals and compared that data to the person’s anthropometric measurements. The study showed the number of steps taken by college aged females was negatively correlated to her anthropometric measurements.  This means that if she was taking a high number of steps each day, measurements like BMI and weight fell within normal ranges. There are also other studies that suggest that wearing pedometers alone may not be motivating enough for college aged individuals to significantly improve their fitness levels. Individuals may benefit from a motivating primary intervention, which led us the use of cell phones for encouraging physical activity. </a:t>
            </a:r>
          </a:p>
          <a:p>
            <a:endParaRPr lang="en-US" sz="1800" baseline="0" dirty="0" smtClean="0"/>
          </a:p>
          <a:p>
            <a:r>
              <a:rPr lang="en-US" sz="1800" baseline="0" dirty="0" smtClean="0"/>
              <a:t>Several studies that we looked at during our literature review focused on the use of cell phones and texting as primary interventions for increasing physical activity levels in young adults. It is well known that the majority of young adults today have a cell phone and most have a texting plan. This is a new method of conducting research that involves a vulnerable populations in our society. Those most at risk for health disparities are those that can be reached via cell phone, allowing them to overcome a communication barrier. Text messages can reach large numbers of people who may not be ill and are not regularly seeing a health professional which aids in their ability to serve as a health promotion tool. We found a study that reported that positive, relevant, short text messages that used informal language were most effective to increase physical activity, but the researchers found no evidence of long-term efficacy.  </a:t>
            </a:r>
          </a:p>
          <a:p>
            <a:endParaRPr lang="en-US"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The study that served as a model for our research randomized participants into four groups. The group that increased their physical activity the most was sent affective text messages, such as </a:t>
            </a:r>
            <a:r>
              <a:rPr lang="en-US" sz="1800" kern="1200" dirty="0" smtClean="0">
                <a:solidFill>
                  <a:schemeClr val="tx1"/>
                </a:solidFill>
                <a:effectLst/>
                <a:latin typeface="+mn-lt"/>
                <a:ea typeface="+mn-ea"/>
                <a:cs typeface="+mn-cs"/>
              </a:rPr>
              <a:t>Increasing your number of steps can make you feel more energized!  And  </a:t>
            </a:r>
            <a:r>
              <a:rPr lang="en-US" sz="1800" dirty="0" smtClean="0">
                <a:effectLst/>
                <a:latin typeface="Times New Roman"/>
                <a:ea typeface="Calibri"/>
              </a:rPr>
              <a:t>Taking steps today may help you feel that you can cope with problems better</a:t>
            </a:r>
            <a:endParaRPr lang="en-US" sz="18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6</a:t>
            </a:fld>
            <a:endParaRPr lang="en-US"/>
          </a:p>
        </p:txBody>
      </p:sp>
    </p:spTree>
    <p:extLst>
      <p:ext uri="{BB962C8B-B14F-4D97-AF65-F5344CB8AC3E}">
        <p14:creationId xmlns:p14="http://schemas.microsoft.com/office/powerpoint/2010/main" val="2926726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The</a:t>
            </a:r>
            <a:r>
              <a:rPr lang="en-US" sz="1800" baseline="0" dirty="0" smtClean="0"/>
              <a:t> theoretical framework that we used for our study was Nola Pender’s Health Promotion Model, which is very familiar to all of us nursing students. The health promoting behavior that we focused on was increasing steps as a means of getting physical activity.  </a:t>
            </a:r>
            <a:endParaRPr lang="en-US" sz="1800" dirty="0" smtClean="0"/>
          </a:p>
        </p:txBody>
      </p:sp>
      <p:sp>
        <p:nvSpPr>
          <p:cNvPr id="4" name="Slide Number Placeholder 3"/>
          <p:cNvSpPr>
            <a:spLocks noGrp="1"/>
          </p:cNvSpPr>
          <p:nvPr>
            <p:ph type="sldNum" sz="quarter" idx="10"/>
          </p:nvPr>
        </p:nvSpPr>
        <p:spPr/>
        <p:txBody>
          <a:bodyPr/>
          <a:lstStyle/>
          <a:p>
            <a:fld id="{4615C460-8E31-4F34-A0CD-F1FA0975CEBD}" type="slidenum">
              <a:rPr lang="en-US" smtClean="0"/>
              <a:t>7</a:t>
            </a:fld>
            <a:endParaRPr lang="en-US"/>
          </a:p>
        </p:txBody>
      </p:sp>
    </p:spTree>
    <p:extLst>
      <p:ext uri="{BB962C8B-B14F-4D97-AF65-F5344CB8AC3E}">
        <p14:creationId xmlns:p14="http://schemas.microsoft.com/office/powerpoint/2010/main" val="2360499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Based on the literature, the purpose of this study is to explore the use of text</a:t>
            </a:r>
            <a:r>
              <a:rPr lang="en-US" sz="1200" kern="1200" baseline="0" dirty="0" smtClean="0">
                <a:solidFill>
                  <a:schemeClr val="tx1"/>
                </a:solidFill>
                <a:effectLst/>
                <a:latin typeface="+mn-lt"/>
                <a:ea typeface="+mn-ea"/>
                <a:cs typeface="+mn-cs"/>
              </a:rPr>
              <a:t> messages as </a:t>
            </a:r>
            <a:r>
              <a:rPr lang="en-US" sz="1200" kern="1200" dirty="0" smtClean="0">
                <a:solidFill>
                  <a:schemeClr val="tx1"/>
                </a:solidFill>
                <a:effectLst/>
                <a:latin typeface="+mn-lt"/>
                <a:ea typeface="+mn-ea"/>
                <a:cs typeface="+mn-cs"/>
              </a:rPr>
              <a:t>an intervention to increase physical activity, measured by the number of daily steps, in students who attend classes at the College of Health and Human Services. The number of daily steps was measured by a pedometer worn daily by each participant. This study is modeled after the a study in which text messages were sent for a two week period to participants in the intervention group and compared to the amount of physical activity in a control group. The primary research question for the study we conducted was: Is there a difference between the intervention and control group in daily steps?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615C460-8E31-4F34-A0CD-F1FA0975CEBD}" type="slidenum">
              <a:rPr lang="en-US" smtClean="0"/>
              <a:t>8</a:t>
            </a:fld>
            <a:endParaRPr lang="en-US"/>
          </a:p>
        </p:txBody>
      </p:sp>
    </p:spTree>
    <p:extLst>
      <p:ext uri="{BB962C8B-B14F-4D97-AF65-F5344CB8AC3E}">
        <p14:creationId xmlns:p14="http://schemas.microsoft.com/office/powerpoint/2010/main" val="962941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order to answer our research question, we conducted a quasi experimental study</a:t>
            </a:r>
            <a:r>
              <a:rPr lang="en-US" dirty="0" smtClean="0"/>
              <a:t>. It was quasi experimental because we randomized participants into control and intervention groups and the intervention group received affective text messages.  A convenience sample was recruited from</a:t>
            </a:r>
            <a:r>
              <a:rPr lang="en-US" baseline="0" dirty="0" smtClean="0"/>
              <a:t> CHHS. This college was chosen because of the focus on health in professional curricula as well as for our convenience as we are students there. We did lack some control because we recruited a convenience sample.  </a:t>
            </a:r>
            <a:endParaRPr lang="en-US" dirty="0"/>
          </a:p>
        </p:txBody>
      </p:sp>
      <p:sp>
        <p:nvSpPr>
          <p:cNvPr id="4" name="Slide Number Placeholder 3"/>
          <p:cNvSpPr>
            <a:spLocks noGrp="1"/>
          </p:cNvSpPr>
          <p:nvPr>
            <p:ph type="sldNum" sz="quarter" idx="10"/>
          </p:nvPr>
        </p:nvSpPr>
        <p:spPr/>
        <p:txBody>
          <a:bodyPr/>
          <a:lstStyle/>
          <a:p>
            <a:fld id="{4615C460-8E31-4F34-A0CD-F1FA0975CEBD}" type="slidenum">
              <a:rPr lang="en-US" smtClean="0"/>
              <a:t>9</a:t>
            </a:fld>
            <a:endParaRPr lang="en-US"/>
          </a:p>
        </p:txBody>
      </p:sp>
    </p:spTree>
    <p:extLst>
      <p:ext uri="{BB962C8B-B14F-4D97-AF65-F5344CB8AC3E}">
        <p14:creationId xmlns:p14="http://schemas.microsoft.com/office/powerpoint/2010/main" val="3451852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4AB50D2-6373-4847-9673-79733123FB5B}" type="datetimeFigureOut">
              <a:rPr lang="en-US" smtClean="0"/>
              <a:t>6/13/2013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AB3808B9-FA97-44C8-BAB1-AA90D39C92A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AB50D2-6373-4847-9673-79733123FB5B}" type="datetimeFigureOut">
              <a:rPr lang="en-US" smtClean="0"/>
              <a:t>6/13/2013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808B9-FA97-44C8-BAB1-AA90D39C92A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4AB50D2-6373-4847-9673-79733123FB5B}" type="datetimeFigureOut">
              <a:rPr lang="en-US" smtClean="0"/>
              <a:t>6/13/2013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AB3808B9-FA97-44C8-BAB1-AA90D39C92A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4AB50D2-6373-4847-9673-79733123FB5B}" type="datetimeFigureOut">
              <a:rPr lang="en-US" smtClean="0"/>
              <a:t>6/13/2013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AB3808B9-FA97-44C8-BAB1-AA90D39C92A7}"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4AB50D2-6373-4847-9673-79733123FB5B}" type="datetimeFigureOut">
              <a:rPr lang="en-US" smtClean="0"/>
              <a:t>6/13/2013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AB3808B9-FA97-44C8-BAB1-AA90D39C92A7}"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4AB50D2-6373-4847-9673-79733123FB5B}" type="datetimeFigureOut">
              <a:rPr lang="en-US" smtClean="0"/>
              <a:t>6/13/2013</a:t>
            </a:fld>
            <a:endParaRPr lang="en-US"/>
          </a:p>
        </p:txBody>
      </p:sp>
      <p:sp>
        <p:nvSpPr>
          <p:cNvPr id="10" name="Slide Number Placeholder 9"/>
          <p:cNvSpPr>
            <a:spLocks noGrp="1"/>
          </p:cNvSpPr>
          <p:nvPr>
            <p:ph type="sldNum" sz="quarter" idx="16"/>
          </p:nvPr>
        </p:nvSpPr>
        <p:spPr/>
        <p:txBody>
          <a:bodyPr rtlCol="0"/>
          <a:lstStyle/>
          <a:p>
            <a:fld id="{AB3808B9-FA97-44C8-BAB1-AA90D39C92A7}"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4AB50D2-6373-4847-9673-79733123FB5B}" type="datetimeFigureOut">
              <a:rPr lang="en-US" smtClean="0"/>
              <a:t>6/13/2013</a:t>
            </a:fld>
            <a:endParaRPr lang="en-US"/>
          </a:p>
        </p:txBody>
      </p:sp>
      <p:sp>
        <p:nvSpPr>
          <p:cNvPr id="12" name="Slide Number Placeholder 11"/>
          <p:cNvSpPr>
            <a:spLocks noGrp="1"/>
          </p:cNvSpPr>
          <p:nvPr>
            <p:ph type="sldNum" sz="quarter" idx="16"/>
          </p:nvPr>
        </p:nvSpPr>
        <p:spPr/>
        <p:txBody>
          <a:bodyPr rtlCol="0"/>
          <a:lstStyle/>
          <a:p>
            <a:fld id="{AB3808B9-FA97-44C8-BAB1-AA90D39C92A7}"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4AB50D2-6373-4847-9673-79733123FB5B}" type="datetimeFigureOut">
              <a:rPr lang="en-US" smtClean="0"/>
              <a:t>6/13/2013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AB3808B9-FA97-44C8-BAB1-AA90D39C92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B50D2-6373-4847-9673-79733123FB5B}" type="datetimeFigureOut">
              <a:rPr lang="en-US" smtClean="0"/>
              <a:t>6/13/2013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AB3808B9-FA97-44C8-BAB1-AA90D39C92A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4AB50D2-6373-4847-9673-79733123FB5B}" type="datetimeFigureOut">
              <a:rPr lang="en-US" smtClean="0"/>
              <a:t>6/13/2013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AB3808B9-FA97-44C8-BAB1-AA90D39C92A7}"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4AB50D2-6373-4847-9673-79733123FB5B}" type="datetimeFigureOut">
              <a:rPr lang="en-US" smtClean="0"/>
              <a:t>6/13/2013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AB3808B9-FA97-44C8-BAB1-AA90D39C92A7}"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4AB50D2-6373-4847-9673-79733123FB5B}" type="datetimeFigureOut">
              <a:rPr lang="en-US" smtClean="0"/>
              <a:t>6/13/2013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AB3808B9-FA97-44C8-BAB1-AA90D39C92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emeraldinsight.com.libproxy.library.wmich.edu/journals.htm?articleid=1917459&amp;show=abstract"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dx.doi.org.libproxy.library.wmich.edu/10.1348/135910710X486889" TargetMode="External"/><Relationship Id="rId2" Type="http://schemas.openxmlformats.org/officeDocument/2006/relationships/hyperlink" Target="http://www.who.int/topics/physical_activity/en/"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Physical Activity in Health Profession Students</a:t>
            </a:r>
            <a:endParaRPr lang="en-US" dirty="0"/>
          </a:p>
        </p:txBody>
      </p:sp>
      <p:sp>
        <p:nvSpPr>
          <p:cNvPr id="3" name="Subtitle 2"/>
          <p:cNvSpPr>
            <a:spLocks noGrp="1"/>
          </p:cNvSpPr>
          <p:nvPr>
            <p:ph type="subTitle" idx="1"/>
          </p:nvPr>
        </p:nvSpPr>
        <p:spPr/>
        <p:txBody>
          <a:bodyPr/>
          <a:lstStyle/>
          <a:p>
            <a:r>
              <a:rPr lang="en-US" dirty="0" smtClean="0"/>
              <a:t>By: Andrea Mahon and Sara Haller</a:t>
            </a:r>
            <a:endParaRPr lang="en-US" dirty="0"/>
          </a:p>
        </p:txBody>
      </p:sp>
      <p:pic>
        <p:nvPicPr>
          <p:cNvPr id="4" name="Picture 3" descr="C:\Users\Tallulah\AppData\Local\Microsoft\Windows\Temporary Internet Files\Content.IE5\FWUOOBWZ\MP900422209[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1" y="381000"/>
            <a:ext cx="3581400" cy="3505200"/>
          </a:xfrm>
          <a:prstGeom prst="rect">
            <a:avLst/>
          </a:prstGeom>
          <a:noFill/>
          <a:ln>
            <a:noFill/>
          </a:ln>
        </p:spPr>
      </p:pic>
    </p:spTree>
    <p:extLst>
      <p:ext uri="{BB962C8B-B14F-4D97-AF65-F5344CB8AC3E}">
        <p14:creationId xmlns:p14="http://schemas.microsoft.com/office/powerpoint/2010/main" val="1142175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sz="quarter" idx="1"/>
          </p:nvPr>
        </p:nvSpPr>
        <p:spPr/>
        <p:txBody>
          <a:bodyPr>
            <a:normAutofit/>
          </a:bodyPr>
          <a:lstStyle/>
          <a:p>
            <a:r>
              <a:rPr lang="en-US" dirty="0" smtClean="0"/>
              <a:t>HSIRB approval</a:t>
            </a:r>
          </a:p>
          <a:p>
            <a:pPr lvl="0">
              <a:buClr>
                <a:srgbClr val="DD8047"/>
              </a:buClr>
            </a:pPr>
            <a:r>
              <a:rPr lang="en-US" dirty="0">
                <a:solidFill>
                  <a:prstClr val="black"/>
                </a:solidFill>
              </a:rPr>
              <a:t>Students recruited via email and booth in the CHHS </a:t>
            </a:r>
            <a:r>
              <a:rPr lang="en-US" dirty="0" smtClean="0">
                <a:solidFill>
                  <a:prstClr val="black"/>
                </a:solidFill>
              </a:rPr>
              <a:t>atrium</a:t>
            </a:r>
            <a:endParaRPr lang="en-US" dirty="0" smtClean="0"/>
          </a:p>
          <a:p>
            <a:r>
              <a:rPr lang="en-US" dirty="0" smtClean="0"/>
              <a:t>Completed demographics questionnaire</a:t>
            </a:r>
          </a:p>
          <a:p>
            <a:r>
              <a:rPr lang="en-US" dirty="0" smtClean="0"/>
              <a:t>Both groups received a text message at 9pm daily </a:t>
            </a:r>
          </a:p>
          <a:p>
            <a:r>
              <a:rPr lang="en-US" dirty="0" smtClean="0"/>
              <a:t>Intervention group received a text at 4pm daily</a:t>
            </a:r>
          </a:p>
          <a:p>
            <a:pPr lvl="1"/>
            <a:r>
              <a:rPr lang="en-US" dirty="0" smtClean="0"/>
              <a:t>“Increasing your number of steps can make you feel more energized!”</a:t>
            </a:r>
            <a:endParaRPr lang="en-US" dirty="0"/>
          </a:p>
        </p:txBody>
      </p:sp>
    </p:spTree>
    <p:extLst>
      <p:ext uri="{BB962C8B-B14F-4D97-AF65-F5344CB8AC3E}">
        <p14:creationId xmlns:p14="http://schemas.microsoft.com/office/powerpoint/2010/main" val="23328714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Sample</a:t>
            </a:r>
            <a:endParaRPr lang="en-US" dirty="0"/>
          </a:p>
        </p:txBody>
      </p:sp>
      <p:sp>
        <p:nvSpPr>
          <p:cNvPr id="3" name="Content Placeholder 2"/>
          <p:cNvSpPr>
            <a:spLocks noGrp="1"/>
          </p:cNvSpPr>
          <p:nvPr>
            <p:ph sz="quarter" idx="1"/>
          </p:nvPr>
        </p:nvSpPr>
        <p:spPr>
          <a:xfrm>
            <a:off x="381000" y="1600200"/>
            <a:ext cx="8458200" cy="4754563"/>
          </a:xfrm>
        </p:spPr>
        <p:txBody>
          <a:bodyPr>
            <a:normAutofit/>
          </a:bodyPr>
          <a:lstStyle/>
          <a:p>
            <a:r>
              <a:rPr lang="en-US" dirty="0" smtClean="0"/>
              <a:t>134 students from the College of Health and Human Services (CHHS)</a:t>
            </a:r>
          </a:p>
          <a:p>
            <a:r>
              <a:rPr lang="en-US" dirty="0" smtClean="0"/>
              <a:t>Inclusion Criteria:</a:t>
            </a:r>
          </a:p>
          <a:p>
            <a:pPr lvl="1"/>
            <a:r>
              <a:rPr lang="en-US" dirty="0" smtClean="0"/>
              <a:t>Enrolled in at least one course in CHHS</a:t>
            </a:r>
          </a:p>
          <a:p>
            <a:pPr lvl="1"/>
            <a:r>
              <a:rPr lang="en-US" dirty="0" smtClean="0"/>
              <a:t>Able to read, write, understand English</a:t>
            </a:r>
          </a:p>
          <a:p>
            <a:pPr lvl="1"/>
            <a:r>
              <a:rPr lang="en-US" dirty="0" smtClean="0"/>
              <a:t>Have a cell phone with texting capability</a:t>
            </a:r>
          </a:p>
          <a:p>
            <a:r>
              <a:rPr lang="en-US" dirty="0" smtClean="0"/>
              <a:t>Exclusion Criteria:</a:t>
            </a:r>
          </a:p>
          <a:p>
            <a:pPr lvl="1"/>
            <a:r>
              <a:rPr lang="en-US" dirty="0" smtClean="0"/>
              <a:t>Known physical disability that limits mobility</a:t>
            </a:r>
          </a:p>
          <a:p>
            <a:pPr lvl="1"/>
            <a:r>
              <a:rPr lang="en-US" dirty="0" smtClean="0"/>
              <a:t>Faculty or staff status at CHHS</a:t>
            </a:r>
            <a:endParaRPr lang="en-US" dirty="0"/>
          </a:p>
        </p:txBody>
      </p:sp>
    </p:spTree>
    <p:extLst>
      <p:ext uri="{BB962C8B-B14F-4D97-AF65-F5344CB8AC3E}">
        <p14:creationId xmlns:p14="http://schemas.microsoft.com/office/powerpoint/2010/main" val="3172490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Demographics</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802920275"/>
              </p:ext>
            </p:extLst>
          </p:nvPr>
        </p:nvGraphicFramePr>
        <p:xfrm>
          <a:off x="304800" y="1905001"/>
          <a:ext cx="8305800" cy="2893011"/>
        </p:xfrm>
        <a:graphic>
          <a:graphicData uri="http://schemas.openxmlformats.org/drawingml/2006/table">
            <a:tbl>
              <a:tblPr firstRow="1" bandRow="1">
                <a:tableStyleId>{21E4AEA4-8DFA-4A89-87EB-49C32662AFE0}</a:tableStyleId>
              </a:tblPr>
              <a:tblGrid>
                <a:gridCol w="1661160"/>
                <a:gridCol w="1661160"/>
                <a:gridCol w="1661160"/>
                <a:gridCol w="1661160"/>
                <a:gridCol w="1661160"/>
              </a:tblGrid>
              <a:tr h="840789">
                <a:tc>
                  <a:txBody>
                    <a:bodyPr/>
                    <a:lstStyle/>
                    <a:p>
                      <a:r>
                        <a:rPr lang="en-US" dirty="0" smtClean="0"/>
                        <a:t>Age</a:t>
                      </a:r>
                      <a:endParaRPr lang="en-US" dirty="0"/>
                    </a:p>
                  </a:txBody>
                  <a:tcPr/>
                </a:tc>
                <a:tc>
                  <a:txBody>
                    <a:bodyPr/>
                    <a:lstStyle/>
                    <a:p>
                      <a:r>
                        <a:rPr lang="en-US" dirty="0" smtClean="0"/>
                        <a:t>Gender</a:t>
                      </a:r>
                      <a:endParaRPr lang="en-US" dirty="0"/>
                    </a:p>
                  </a:txBody>
                  <a:tcPr/>
                </a:tc>
                <a:tc>
                  <a:txBody>
                    <a:bodyPr/>
                    <a:lstStyle/>
                    <a:p>
                      <a:r>
                        <a:rPr lang="en-US" dirty="0" smtClean="0"/>
                        <a:t>Degree</a:t>
                      </a:r>
                      <a:endParaRPr lang="en-US" dirty="0"/>
                    </a:p>
                  </a:txBody>
                  <a:tcPr/>
                </a:tc>
                <a:tc>
                  <a:txBody>
                    <a:bodyPr/>
                    <a:lstStyle/>
                    <a:p>
                      <a:r>
                        <a:rPr lang="en-US" dirty="0" smtClean="0"/>
                        <a:t>Program</a:t>
                      </a:r>
                      <a:endParaRPr lang="en-US" dirty="0"/>
                    </a:p>
                  </a:txBody>
                  <a:tcPr/>
                </a:tc>
                <a:tc>
                  <a:txBody>
                    <a:bodyPr/>
                    <a:lstStyle/>
                    <a:p>
                      <a:r>
                        <a:rPr lang="en-US" dirty="0" smtClean="0"/>
                        <a:t>BMI</a:t>
                      </a:r>
                      <a:endParaRPr lang="en-US" dirty="0"/>
                    </a:p>
                  </a:txBody>
                  <a:tcPr/>
                </a:tc>
              </a:tr>
              <a:tr h="1137822">
                <a:tc>
                  <a:txBody>
                    <a:bodyPr/>
                    <a:lstStyle/>
                    <a:p>
                      <a:r>
                        <a:rPr lang="en-US" dirty="0" smtClean="0"/>
                        <a:t>Mean= 26.1 (SD=</a:t>
                      </a:r>
                      <a:r>
                        <a:rPr lang="en-US" baseline="0" dirty="0" smtClean="0"/>
                        <a:t> 9.2)</a:t>
                      </a:r>
                      <a:endParaRPr lang="en-US" dirty="0"/>
                    </a:p>
                  </a:txBody>
                  <a:tcPr/>
                </a:tc>
                <a:tc>
                  <a:txBody>
                    <a:bodyPr/>
                    <a:lstStyle/>
                    <a:p>
                      <a:r>
                        <a:rPr lang="en-US" dirty="0" smtClean="0"/>
                        <a:t>Female= 98</a:t>
                      </a:r>
                    </a:p>
                    <a:p>
                      <a:r>
                        <a:rPr lang="en-US" dirty="0" smtClean="0"/>
                        <a:t>(87.5%)</a:t>
                      </a:r>
                      <a:endParaRPr lang="en-US" dirty="0"/>
                    </a:p>
                  </a:txBody>
                  <a:tcPr/>
                </a:tc>
                <a:tc>
                  <a:txBody>
                    <a:bodyPr/>
                    <a:lstStyle/>
                    <a:p>
                      <a:r>
                        <a:rPr lang="en-US" dirty="0" smtClean="0"/>
                        <a:t>Undergrad= 77</a:t>
                      </a:r>
                    </a:p>
                    <a:p>
                      <a:r>
                        <a:rPr lang="en-US" dirty="0" smtClean="0"/>
                        <a:t>(68.9%)</a:t>
                      </a:r>
                    </a:p>
                  </a:txBody>
                  <a:tcPr/>
                </a:tc>
                <a:tc>
                  <a:txBody>
                    <a:bodyPr/>
                    <a:lstStyle/>
                    <a:p>
                      <a:r>
                        <a:rPr lang="en-US" dirty="0" smtClean="0"/>
                        <a:t>Nursing= 74</a:t>
                      </a:r>
                    </a:p>
                    <a:p>
                      <a:r>
                        <a:rPr lang="en-US" dirty="0" smtClean="0"/>
                        <a:t>(66.1%)</a:t>
                      </a:r>
                      <a:endParaRPr lang="en-US" dirty="0"/>
                    </a:p>
                  </a:txBody>
                  <a:tcPr/>
                </a:tc>
                <a:tc>
                  <a:txBody>
                    <a:bodyPr/>
                    <a:lstStyle/>
                    <a:p>
                      <a:r>
                        <a:rPr lang="en-US" dirty="0" smtClean="0"/>
                        <a:t>Mean= 23.3</a:t>
                      </a:r>
                    </a:p>
                    <a:p>
                      <a:r>
                        <a:rPr lang="en-US" dirty="0" smtClean="0"/>
                        <a:t>(SD=4.9)</a:t>
                      </a:r>
                      <a:endParaRPr lang="en-US" dirty="0"/>
                    </a:p>
                  </a:txBody>
                  <a:tcPr/>
                </a:tc>
              </a:tr>
              <a:tr h="840789">
                <a:tc>
                  <a:txBody>
                    <a:bodyPr/>
                    <a:lstStyle/>
                    <a:p>
                      <a:endParaRPr lang="en-US"/>
                    </a:p>
                  </a:txBody>
                  <a:tcPr/>
                </a:tc>
                <a:tc>
                  <a:txBody>
                    <a:bodyPr/>
                    <a:lstStyle/>
                    <a:p>
                      <a:r>
                        <a:rPr lang="en-US" dirty="0" smtClean="0"/>
                        <a:t>Male= 14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mn-lt"/>
                          <a:ea typeface="+mn-ea"/>
                          <a:cs typeface="+mn-cs"/>
                        </a:rPr>
                        <a:t>(12.5%)</a:t>
                      </a:r>
                    </a:p>
                    <a:p>
                      <a:endParaRPr lang="en-US" dirty="0"/>
                    </a:p>
                  </a:txBody>
                  <a:tcPr/>
                </a:tc>
                <a:tc>
                  <a:txBody>
                    <a:bodyPr/>
                    <a:lstStyle/>
                    <a:p>
                      <a:r>
                        <a:rPr lang="en-US" dirty="0" smtClean="0"/>
                        <a:t>Grad= 35</a:t>
                      </a:r>
                    </a:p>
                    <a:p>
                      <a:r>
                        <a:rPr lang="en-US" dirty="0" smtClean="0"/>
                        <a:t>(31.2%)</a:t>
                      </a:r>
                      <a:endParaRPr lang="en-US" dirty="0"/>
                    </a:p>
                  </a:txBody>
                  <a:tcPr/>
                </a:tc>
                <a:tc>
                  <a:txBody>
                    <a:bodyPr/>
                    <a:lstStyle/>
                    <a:p>
                      <a:r>
                        <a:rPr lang="en-US" dirty="0" smtClean="0"/>
                        <a:t>Other= 38</a:t>
                      </a:r>
                    </a:p>
                    <a:p>
                      <a:r>
                        <a:rPr lang="en-US" dirty="0" smtClean="0"/>
                        <a:t>(33.9%)</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089966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sz="quarter" idx="1"/>
          </p:nvPr>
        </p:nvSpPr>
        <p:spPr/>
        <p:txBody>
          <a:bodyPr/>
          <a:lstStyle/>
          <a:p>
            <a:r>
              <a:rPr lang="en-US" dirty="0"/>
              <a:t>Treatment and control groups were similar when the study started (Time 1).</a:t>
            </a:r>
          </a:p>
          <a:p>
            <a:r>
              <a:rPr lang="en-US" dirty="0" smtClean="0"/>
              <a:t>N=112</a:t>
            </a:r>
          </a:p>
          <a:p>
            <a:r>
              <a:rPr lang="en-US" dirty="0"/>
              <a:t>Paired</a:t>
            </a:r>
            <a:r>
              <a:rPr lang="en-US" i="1" dirty="0"/>
              <a:t> t </a:t>
            </a:r>
            <a:r>
              <a:rPr lang="en-US" dirty="0"/>
              <a:t>tests compared Time 1 steps with all other days.  There were no statistical differences in either group.</a:t>
            </a:r>
          </a:p>
          <a:p>
            <a:endParaRPr lang="en-US" dirty="0"/>
          </a:p>
        </p:txBody>
      </p:sp>
    </p:spTree>
    <p:extLst>
      <p:ext uri="{BB962C8B-B14F-4D97-AF65-F5344CB8AC3E}">
        <p14:creationId xmlns:p14="http://schemas.microsoft.com/office/powerpoint/2010/main" val="3286226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Steps by Group</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566587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(continued)</a:t>
            </a:r>
            <a:endParaRPr lang="en-US" dirty="0"/>
          </a:p>
        </p:txBody>
      </p:sp>
      <p:sp>
        <p:nvSpPr>
          <p:cNvPr id="3" name="Content Placeholder 2"/>
          <p:cNvSpPr>
            <a:spLocks noGrp="1"/>
          </p:cNvSpPr>
          <p:nvPr>
            <p:ph idx="1"/>
          </p:nvPr>
        </p:nvSpPr>
        <p:spPr/>
        <p:txBody>
          <a:bodyPr/>
          <a:lstStyle/>
          <a:p>
            <a:r>
              <a:rPr lang="en-US" dirty="0" smtClean="0"/>
              <a:t>Most of the sample thought they did not get enough exercise (n=69, 61.2%)</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2590800"/>
            <a:ext cx="5186362" cy="4364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8328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than 10,000 Steps/ Day </a:t>
            </a:r>
            <a:endParaRPr lang="en-US" dirty="0"/>
          </a:p>
        </p:txBody>
      </p:sp>
      <p:pic>
        <p:nvPicPr>
          <p:cNvPr id="2053" name="Picture 5"/>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bwMode="auto">
          <a:xfrm>
            <a:off x="533399" y="1508852"/>
            <a:ext cx="5884617" cy="4510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4"/>
          <p:cNvSpPr>
            <a:spLocks noGrp="1"/>
          </p:cNvSpPr>
          <p:nvPr>
            <p:ph sz="half" idx="2"/>
          </p:nvPr>
        </p:nvSpPr>
        <p:spPr/>
        <p:txBody>
          <a:bodyPr/>
          <a:lstStyle/>
          <a:p>
            <a:r>
              <a:rPr lang="en-US" dirty="0" smtClean="0"/>
              <a:t>Only 8  (7.1%) to 23 (20.5%) students reported getting 10,000 a day.</a:t>
            </a:r>
          </a:p>
          <a:p>
            <a:r>
              <a:rPr lang="en-US" dirty="0" smtClean="0"/>
              <a:t>N=112</a:t>
            </a:r>
            <a:endParaRPr lang="en-US" dirty="0"/>
          </a:p>
        </p:txBody>
      </p:sp>
    </p:spTree>
    <p:extLst>
      <p:ext uri="{BB962C8B-B14F-4D97-AF65-F5344CB8AC3E}">
        <p14:creationId xmlns:p14="http://schemas.microsoft.com/office/powerpoint/2010/main" val="732950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sz="quarter" idx="1"/>
          </p:nvPr>
        </p:nvSpPr>
        <p:spPr/>
        <p:txBody>
          <a:bodyPr/>
          <a:lstStyle/>
          <a:p>
            <a:r>
              <a:rPr lang="en-US" dirty="0" smtClean="0"/>
              <a:t>Results did not support those of </a:t>
            </a:r>
            <a:r>
              <a:rPr lang="en-US" dirty="0" err="1" smtClean="0"/>
              <a:t>Sirriyeh</a:t>
            </a:r>
            <a:r>
              <a:rPr lang="en-US" dirty="0" smtClean="0"/>
              <a:t>, Lawton, and Ward (2010)</a:t>
            </a:r>
          </a:p>
          <a:p>
            <a:r>
              <a:rPr lang="en-US" dirty="0" smtClean="0"/>
              <a:t>Although we used the same time frame and similar affective text messages, their results were not replicated.</a:t>
            </a:r>
          </a:p>
          <a:p>
            <a:pPr marL="914400" lvl="2" indent="0">
              <a:buNone/>
            </a:pPr>
            <a:endParaRPr lang="en-US" dirty="0"/>
          </a:p>
        </p:txBody>
      </p:sp>
      <p:pic>
        <p:nvPicPr>
          <p:cNvPr id="7171" name="Picture 3" descr="C:\Users\Tallulah\AppData\Local\Microsoft\Windows\Temporary Internet Files\Content.IE5\6W5PE2QL\MP90044646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3733800"/>
            <a:ext cx="4343400" cy="284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38428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sz="quarter" idx="1"/>
          </p:nvPr>
        </p:nvSpPr>
        <p:spPr/>
        <p:txBody>
          <a:bodyPr/>
          <a:lstStyle/>
          <a:p>
            <a:r>
              <a:rPr lang="en-US" dirty="0" smtClean="0"/>
              <a:t>Limitations: </a:t>
            </a:r>
          </a:p>
          <a:p>
            <a:pPr lvl="1"/>
            <a:r>
              <a:rPr lang="en-US" dirty="0"/>
              <a:t>L</a:t>
            </a:r>
            <a:r>
              <a:rPr lang="en-US" dirty="0" smtClean="0"/>
              <a:t>ow-quality pedometers </a:t>
            </a:r>
          </a:p>
          <a:p>
            <a:pPr lvl="1"/>
            <a:r>
              <a:rPr lang="en-US" dirty="0"/>
              <a:t>W</a:t>
            </a:r>
            <a:r>
              <a:rPr lang="en-US" dirty="0" smtClean="0"/>
              <a:t>inter season</a:t>
            </a:r>
          </a:p>
          <a:p>
            <a:pPr lvl="1"/>
            <a:r>
              <a:rPr lang="en-US" dirty="0"/>
              <a:t>L</a:t>
            </a:r>
            <a:r>
              <a:rPr lang="en-US" dirty="0" smtClean="0"/>
              <a:t>ength of study was not long enough</a:t>
            </a:r>
          </a:p>
          <a:p>
            <a:pPr lvl="1"/>
            <a:r>
              <a:rPr lang="en-US" dirty="0" smtClean="0"/>
              <a:t>Little pretest data</a:t>
            </a:r>
          </a:p>
          <a:p>
            <a:pPr marL="365760" lvl="1" indent="0">
              <a:buNone/>
            </a:pPr>
            <a:endParaRPr lang="en-US" dirty="0"/>
          </a:p>
        </p:txBody>
      </p:sp>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027714"/>
            <a:ext cx="5715000" cy="2609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0612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Use of mobile devices for reporting data may be useful for simple data, such as reporting of daily steps</a:t>
            </a:r>
          </a:p>
          <a:p>
            <a:r>
              <a:rPr lang="en-US" dirty="0" smtClean="0"/>
              <a:t>Pedometers should be carefully tested in order to ensure precision and accuracy. </a:t>
            </a:r>
          </a:p>
          <a:p>
            <a:r>
              <a:rPr lang="en-US" dirty="0" smtClean="0"/>
              <a:t>Although our findings did not show statistical significance, further research should be done.</a:t>
            </a:r>
          </a:p>
          <a:p>
            <a:r>
              <a:rPr lang="en-US" dirty="0" smtClean="0"/>
              <a:t>We saw enthusiasm and positive attitudes.  </a:t>
            </a:r>
            <a:endParaRPr lang="en-US" dirty="0"/>
          </a:p>
        </p:txBody>
      </p:sp>
    </p:spTree>
    <p:extLst>
      <p:ext uri="{BB962C8B-B14F-4D97-AF65-F5344CB8AC3E}">
        <p14:creationId xmlns:p14="http://schemas.microsoft.com/office/powerpoint/2010/main" val="2828090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sz="quarter" idx="1"/>
          </p:nvPr>
        </p:nvSpPr>
        <p:spPr/>
        <p:txBody>
          <a:bodyPr/>
          <a:lstStyle/>
          <a:p>
            <a:r>
              <a:rPr lang="en-US" dirty="0" smtClean="0"/>
              <a:t>We would like to thank:</a:t>
            </a:r>
          </a:p>
          <a:p>
            <a:pPr lvl="1"/>
            <a:r>
              <a:rPr lang="en-US" dirty="0" smtClean="0"/>
              <a:t>Lee Honors College</a:t>
            </a:r>
          </a:p>
          <a:p>
            <a:pPr lvl="1"/>
            <a:r>
              <a:rPr lang="en-US" dirty="0" smtClean="0"/>
              <a:t>Mary Ann Stark, </a:t>
            </a:r>
            <a:r>
              <a:rPr lang="en-US" dirty="0" err="1" smtClean="0"/>
              <a:t>Ph.D</a:t>
            </a:r>
            <a:r>
              <a:rPr lang="en-US" dirty="0" smtClean="0"/>
              <a:t>, RNC</a:t>
            </a:r>
          </a:p>
          <a:p>
            <a:pPr lvl="1"/>
            <a:r>
              <a:rPr lang="en-US" dirty="0" smtClean="0"/>
              <a:t>Debra Lindstrom, </a:t>
            </a:r>
            <a:r>
              <a:rPr lang="en-US" dirty="0" err="1" smtClean="0"/>
              <a:t>Ph.D</a:t>
            </a:r>
            <a:endParaRPr lang="en-US" dirty="0" smtClean="0"/>
          </a:p>
          <a:p>
            <a:pPr lvl="1"/>
            <a:r>
              <a:rPr lang="en-US" dirty="0" smtClean="0"/>
              <a:t>Kelly Elrod, BSN, RN</a:t>
            </a:r>
          </a:p>
          <a:p>
            <a:pPr lvl="1"/>
            <a:r>
              <a:rPr lang="en-US" dirty="0" smtClean="0"/>
              <a:t>All of those who participated in our study</a:t>
            </a:r>
            <a:endParaRPr lang="en-US" dirty="0"/>
          </a:p>
        </p:txBody>
      </p:sp>
      <p:pic>
        <p:nvPicPr>
          <p:cNvPr id="1028" name="Picture 4" descr="C:\Users\Tallulah\AppData\Local\Microsoft\Windows\Temporary Internet Files\Content.IE5\BFHEWI18\MM900041090[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23837" y="4343400"/>
            <a:ext cx="2228850" cy="2143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9425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92500" lnSpcReduction="10000"/>
          </a:bodyPr>
          <a:lstStyle/>
          <a:p>
            <a:pPr marL="0" indent="-457200">
              <a:buNone/>
            </a:pPr>
            <a:r>
              <a:rPr lang="en-US" sz="1700" dirty="0"/>
              <a:t>Burke, E., &amp; McCarthy, B. (2011). The lifestyle </a:t>
            </a:r>
            <a:r>
              <a:rPr lang="en-US" sz="1700" dirty="0" smtClean="0"/>
              <a:t>behaviors </a:t>
            </a:r>
            <a:r>
              <a:rPr lang="en-US" sz="1700" dirty="0"/>
              <a:t>and exercise beliefs of </a:t>
            </a:r>
            <a:r>
              <a:rPr lang="en-US" sz="1700" dirty="0" smtClean="0"/>
              <a:t>	undergraduate </a:t>
            </a:r>
            <a:r>
              <a:rPr lang="en-US" sz="1700" dirty="0"/>
              <a:t>student nurses: A descriptive study. </a:t>
            </a:r>
            <a:r>
              <a:rPr lang="en-US" sz="1700" i="1" dirty="0"/>
              <a:t>Health Education</a:t>
            </a:r>
            <a:r>
              <a:rPr lang="en-US" sz="1700" dirty="0"/>
              <a:t>, </a:t>
            </a:r>
            <a:r>
              <a:rPr lang="en-US" sz="1700" i="1" dirty="0"/>
              <a:t>111</a:t>
            </a:r>
            <a:r>
              <a:rPr lang="en-US" sz="1700" dirty="0"/>
              <a:t>(3), </a:t>
            </a:r>
            <a:r>
              <a:rPr lang="en-US" sz="1700" dirty="0" smtClean="0"/>
              <a:t>230-	246</a:t>
            </a:r>
            <a:r>
              <a:rPr lang="en-US" sz="1700" dirty="0"/>
              <a:t>. Retrieved from </a:t>
            </a:r>
            <a:r>
              <a:rPr lang="en-US" sz="1700" dirty="0" smtClean="0"/>
              <a:t>	</a:t>
            </a:r>
            <a:r>
              <a:rPr lang="en-US" sz="1700" dirty="0" smtClean="0">
                <a:hlinkClick r:id="rId3"/>
              </a:rPr>
              <a:t>http</a:t>
            </a:r>
            <a:r>
              <a:rPr lang="en-US" sz="1700" dirty="0">
                <a:hlinkClick r:id="rId3"/>
              </a:rPr>
              <a:t>://</a:t>
            </a:r>
            <a:r>
              <a:rPr lang="en-US" sz="1700" dirty="0" smtClean="0">
                <a:hlinkClick r:id="rId3"/>
              </a:rPr>
              <a:t>www.emeraldinsight.com.libproxy.library.wmich.edu/journals.htm?articlei		d=1917459&amp;show=abstract</a:t>
            </a:r>
            <a:endParaRPr lang="en-US" sz="1700" dirty="0" smtClean="0"/>
          </a:p>
          <a:p>
            <a:pPr marL="0" indent="-457200">
              <a:buNone/>
            </a:pPr>
            <a:r>
              <a:rPr lang="en-US" sz="1700" dirty="0" smtClean="0"/>
              <a:t>Clement</a:t>
            </a:r>
            <a:r>
              <a:rPr lang="en-US" sz="1700" dirty="0"/>
              <a:t>, M., Jankowski, L. W., Bouchard, L., </a:t>
            </a:r>
            <a:r>
              <a:rPr lang="en-US" sz="1700" dirty="0" err="1"/>
              <a:t>Perreault</a:t>
            </a:r>
            <a:r>
              <a:rPr lang="en-US" sz="1700" dirty="0"/>
              <a:t>, M., &amp; </a:t>
            </a:r>
            <a:r>
              <a:rPr lang="en-US" sz="1700" dirty="0" err="1"/>
              <a:t>Lepage</a:t>
            </a:r>
            <a:r>
              <a:rPr lang="en-US" sz="1700" dirty="0"/>
              <a:t>, Y. </a:t>
            </a:r>
            <a:r>
              <a:rPr lang="en-US" sz="1700" dirty="0" smtClean="0"/>
              <a:t>(</a:t>
            </a:r>
            <a:r>
              <a:rPr lang="en-US" sz="1700" dirty="0"/>
              <a:t>2002). Health </a:t>
            </a:r>
            <a:r>
              <a:rPr lang="en-US" sz="1700" dirty="0" smtClean="0"/>
              <a:t>	behaviors </a:t>
            </a:r>
            <a:r>
              <a:rPr lang="en-US" sz="1700" dirty="0"/>
              <a:t>of nursing students: </a:t>
            </a:r>
            <a:r>
              <a:rPr lang="en-US" sz="1700" dirty="0" smtClean="0"/>
              <a:t>A </a:t>
            </a:r>
            <a:r>
              <a:rPr lang="en-US" sz="1700" dirty="0"/>
              <a:t>longitudinal </a:t>
            </a:r>
            <a:r>
              <a:rPr lang="en-US" sz="1700" dirty="0" smtClean="0"/>
              <a:t>study</a:t>
            </a:r>
            <a:r>
              <a:rPr lang="en-US" sz="1700" dirty="0"/>
              <a:t>. </a:t>
            </a:r>
            <a:r>
              <a:rPr lang="en-US" sz="1700" i="1" dirty="0"/>
              <a:t>Journal of Nursing </a:t>
            </a:r>
            <a:r>
              <a:rPr lang="en-US" sz="1700" i="1" dirty="0" smtClean="0"/>
              <a:t>	Education</a:t>
            </a:r>
            <a:r>
              <a:rPr lang="en-US" sz="1700" dirty="0"/>
              <a:t>, </a:t>
            </a:r>
            <a:r>
              <a:rPr lang="en-US" sz="1700" i="1" dirty="0"/>
              <a:t>41</a:t>
            </a:r>
            <a:r>
              <a:rPr lang="en-US" sz="1700" dirty="0"/>
              <a:t>(6), 257-265. </a:t>
            </a:r>
            <a:endParaRPr lang="en-US" sz="1700" dirty="0" smtClean="0"/>
          </a:p>
          <a:p>
            <a:pPr marL="0" indent="-457200">
              <a:buNone/>
            </a:pPr>
            <a:r>
              <a:rPr lang="en-US" sz="1700" dirty="0"/>
              <a:t>Elliot, C. A., Kennedy, C., Morgan, G., Anderson, S. K., &amp; Morris, D. (</a:t>
            </a:r>
            <a:r>
              <a:rPr lang="en-US" sz="1700" dirty="0" smtClean="0"/>
              <a:t>2012). Undergraduate 	physical </a:t>
            </a:r>
            <a:r>
              <a:rPr lang="en-US" sz="1700" dirty="0"/>
              <a:t>activity and depressive symptoms: </a:t>
            </a:r>
            <a:r>
              <a:rPr lang="en-US" sz="1700" dirty="0" smtClean="0"/>
              <a:t>A </a:t>
            </a:r>
            <a:r>
              <a:rPr lang="en-US" sz="1700" dirty="0"/>
              <a:t>national </a:t>
            </a:r>
            <a:r>
              <a:rPr lang="en-US" sz="1700" dirty="0" smtClean="0"/>
              <a:t>study</a:t>
            </a:r>
            <a:r>
              <a:rPr lang="en-US" sz="1700" dirty="0"/>
              <a:t>. </a:t>
            </a:r>
            <a:r>
              <a:rPr lang="en-US" sz="1700" i="1" dirty="0"/>
              <a:t>American Journal of Health </a:t>
            </a:r>
            <a:r>
              <a:rPr lang="en-US" sz="1700" i="1" dirty="0" smtClean="0"/>
              <a:t>	Behavior</a:t>
            </a:r>
            <a:r>
              <a:rPr lang="en-US" sz="1700" dirty="0"/>
              <a:t>, </a:t>
            </a:r>
            <a:r>
              <a:rPr lang="en-US" sz="1700" i="1" dirty="0"/>
              <a:t>36</a:t>
            </a:r>
            <a:r>
              <a:rPr lang="en-US" sz="1700" dirty="0"/>
              <a:t>(2), 230-241. </a:t>
            </a:r>
            <a:endParaRPr lang="en-US" sz="1700" dirty="0" smtClean="0"/>
          </a:p>
          <a:p>
            <a:pPr marL="0" indent="-457200">
              <a:buNone/>
            </a:pPr>
            <a:r>
              <a:rPr lang="en-US" sz="1800" dirty="0" smtClean="0"/>
              <a:t>Health </a:t>
            </a:r>
            <a:r>
              <a:rPr lang="en-US" sz="1800" dirty="0"/>
              <a:t>Promotion Model. (</a:t>
            </a:r>
            <a:r>
              <a:rPr lang="en-US" sz="1800" dirty="0" smtClean="0"/>
              <a:t>2012). </a:t>
            </a:r>
            <a:r>
              <a:rPr lang="en-US" sz="1800" dirty="0"/>
              <a:t>In </a:t>
            </a:r>
            <a:r>
              <a:rPr lang="en-US" sz="1800" i="1" dirty="0"/>
              <a:t>Nursing Theories</a:t>
            </a:r>
            <a:r>
              <a:rPr lang="en-US" sz="1800" dirty="0"/>
              <a:t>. Retrieved February 27, </a:t>
            </a:r>
            <a:r>
              <a:rPr lang="en-US" sz="1800" dirty="0" smtClean="0"/>
              <a:t>2013</a:t>
            </a:r>
            <a:r>
              <a:rPr lang="en-US" sz="1800" dirty="0"/>
              <a:t>, from </a:t>
            </a:r>
            <a:r>
              <a:rPr lang="en-US" sz="1800" dirty="0" smtClean="0"/>
              <a:t>	http</a:t>
            </a:r>
            <a:r>
              <a:rPr lang="en-US" sz="1800" dirty="0"/>
              <a:t>://</a:t>
            </a:r>
            <a:r>
              <a:rPr lang="en-US" sz="1800" dirty="0" smtClean="0"/>
              <a:t>nursingplanet.com/health_promotion_model.html</a:t>
            </a:r>
            <a:endParaRPr lang="en-US" sz="1700" dirty="0" smtClean="0"/>
          </a:p>
          <a:p>
            <a:pPr marL="0" indent="-457200">
              <a:buNone/>
            </a:pPr>
            <a:r>
              <a:rPr lang="en-US" sz="1700" dirty="0" err="1" smtClean="0"/>
              <a:t>Militello</a:t>
            </a:r>
            <a:r>
              <a:rPr lang="en-US" sz="1700" dirty="0"/>
              <a:t>, L. K., Kelly, S. A., &amp; </a:t>
            </a:r>
            <a:r>
              <a:rPr lang="en-US" sz="1700" dirty="0" err="1"/>
              <a:t>Melnyk</a:t>
            </a:r>
            <a:r>
              <a:rPr lang="en-US" sz="1700" dirty="0"/>
              <a:t>, B. (</a:t>
            </a:r>
            <a:r>
              <a:rPr lang="en-US" sz="1700" dirty="0" smtClean="0"/>
              <a:t>2012). </a:t>
            </a:r>
            <a:r>
              <a:rPr lang="en-US" sz="1700" dirty="0"/>
              <a:t>Systematic review of text messaging 	interventions to promote healthy behaviors in pediatric and adolescent 	populations: implications for clinical practice and research. </a:t>
            </a:r>
            <a:r>
              <a:rPr lang="en-US" sz="1700" i="1" dirty="0"/>
              <a:t>Worldviews on 	Evidence-Based Nursing</a:t>
            </a:r>
            <a:r>
              <a:rPr lang="en-US" sz="1700" dirty="0"/>
              <a:t>, </a:t>
            </a:r>
            <a:r>
              <a:rPr lang="en-US" sz="1700" i="1" dirty="0"/>
              <a:t>9</a:t>
            </a:r>
            <a:r>
              <a:rPr lang="en-US" sz="1700" dirty="0"/>
              <a:t>(2), 66-77</a:t>
            </a:r>
            <a:r>
              <a:rPr lang="en-US" sz="1700" dirty="0" smtClean="0"/>
              <a:t>.</a:t>
            </a:r>
            <a:endParaRPr lang="en-US" sz="1700" i="1" dirty="0" smtClean="0"/>
          </a:p>
          <a:p>
            <a:pPr marL="0" indent="-457200">
              <a:buNone/>
            </a:pPr>
            <a:endParaRPr lang="en-US" sz="2000" dirty="0"/>
          </a:p>
        </p:txBody>
      </p:sp>
    </p:spTree>
    <p:extLst>
      <p:ext uri="{BB962C8B-B14F-4D97-AF65-F5344CB8AC3E}">
        <p14:creationId xmlns:p14="http://schemas.microsoft.com/office/powerpoint/2010/main" val="24101163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a:bodyPr>
          <a:lstStyle/>
          <a:p>
            <a:pPr marL="0" indent="-457200">
              <a:buNone/>
            </a:pPr>
            <a:r>
              <a:rPr lang="en-US" sz="1700" i="1" dirty="0"/>
              <a:t>Physical activity</a:t>
            </a:r>
            <a:r>
              <a:rPr lang="en-US" sz="1700" dirty="0"/>
              <a:t>. (2012). Retrieved from </a:t>
            </a:r>
            <a:r>
              <a:rPr lang="en-US" sz="1700" u="sng" dirty="0">
                <a:hlinkClick r:id="rId2"/>
              </a:rPr>
              <a:t>http://www.who.int/topics/physical_activity/en</a:t>
            </a:r>
            <a:r>
              <a:rPr lang="en-US" sz="1700" u="sng" dirty="0" smtClean="0">
                <a:hlinkClick r:id="rId2"/>
              </a:rPr>
              <a:t>/</a:t>
            </a:r>
            <a:endParaRPr lang="en-US" sz="1700" dirty="0" smtClean="0"/>
          </a:p>
          <a:p>
            <a:pPr marL="0" indent="-457200">
              <a:buNone/>
            </a:pPr>
            <a:r>
              <a:rPr lang="en-US" sz="1700" dirty="0" err="1" smtClean="0"/>
              <a:t>Racette</a:t>
            </a:r>
            <a:r>
              <a:rPr lang="en-US" sz="1700" dirty="0"/>
              <a:t>, S. B., </a:t>
            </a:r>
            <a:r>
              <a:rPr lang="en-US" sz="1700" dirty="0" err="1"/>
              <a:t>Deusinger</a:t>
            </a:r>
            <a:r>
              <a:rPr lang="en-US" sz="1700" dirty="0"/>
              <a:t>, S. S., </a:t>
            </a:r>
            <a:r>
              <a:rPr lang="en-US" sz="1700" dirty="0" err="1"/>
              <a:t>Strube</a:t>
            </a:r>
            <a:r>
              <a:rPr lang="en-US" sz="1700" dirty="0"/>
              <a:t>, M. J., </a:t>
            </a:r>
            <a:r>
              <a:rPr lang="en-US" sz="1700" dirty="0" err="1"/>
              <a:t>Highstein</a:t>
            </a:r>
            <a:r>
              <a:rPr lang="en-US" sz="1700" dirty="0"/>
              <a:t>, G. R., &amp; </a:t>
            </a:r>
            <a:r>
              <a:rPr lang="en-US" sz="1700" dirty="0" err="1"/>
              <a:t>Deusinger</a:t>
            </a:r>
            <a:r>
              <a:rPr lang="en-US" sz="1700" dirty="0"/>
              <a:t>, R. H. (2005). 	Weight </a:t>
            </a:r>
            <a:r>
              <a:rPr lang="en-US" sz="1700" dirty="0" smtClean="0"/>
              <a:t>changes</a:t>
            </a:r>
            <a:r>
              <a:rPr lang="en-US" sz="1700" dirty="0"/>
              <a:t>, exercise, and dietary patterns during freshman and sophomore </a:t>
            </a:r>
            <a:r>
              <a:rPr lang="en-US" sz="1700" dirty="0" smtClean="0"/>
              <a:t>	years </a:t>
            </a:r>
            <a:r>
              <a:rPr lang="en-US" sz="1700" dirty="0"/>
              <a:t>of </a:t>
            </a:r>
            <a:r>
              <a:rPr lang="en-US" sz="1700" dirty="0" smtClean="0"/>
              <a:t>college</a:t>
            </a:r>
            <a:r>
              <a:rPr lang="en-US" sz="1700" dirty="0"/>
              <a:t>. </a:t>
            </a:r>
            <a:r>
              <a:rPr lang="en-US" sz="1700" i="1" dirty="0"/>
              <a:t>Journal of American College Health</a:t>
            </a:r>
            <a:r>
              <a:rPr lang="en-US" sz="1700" dirty="0"/>
              <a:t>, </a:t>
            </a:r>
            <a:r>
              <a:rPr lang="en-US" sz="1700" i="1" dirty="0"/>
              <a:t>53</a:t>
            </a:r>
            <a:r>
              <a:rPr lang="en-US" sz="1700" dirty="0"/>
              <a:t>(6), 245-251. </a:t>
            </a:r>
          </a:p>
          <a:p>
            <a:pPr marL="0" indent="-457200">
              <a:buNone/>
            </a:pPr>
            <a:r>
              <a:rPr lang="en-US" sz="1700" dirty="0"/>
              <a:t>Schmidt, M. (2012, May 15). Predictors of self-rated health and lifestyle </a:t>
            </a:r>
            <a:r>
              <a:rPr lang="en-US" sz="1700" dirty="0" smtClean="0"/>
              <a:t>behaviors </a:t>
            </a:r>
            <a:r>
              <a:rPr lang="en-US" sz="1700" dirty="0"/>
              <a:t>in </a:t>
            </a:r>
            <a:r>
              <a:rPr lang="en-US" sz="1700" dirty="0" smtClean="0"/>
              <a:t>	Swedish university </a:t>
            </a:r>
            <a:r>
              <a:rPr lang="en-US" sz="1700" dirty="0"/>
              <a:t>students. </a:t>
            </a:r>
            <a:r>
              <a:rPr lang="en-US" sz="1700" i="1" dirty="0"/>
              <a:t>Global Journal of Health Science</a:t>
            </a:r>
            <a:r>
              <a:rPr lang="en-US" sz="1700" dirty="0"/>
              <a:t>, </a:t>
            </a:r>
            <a:r>
              <a:rPr lang="en-US" sz="1700" i="1" dirty="0"/>
              <a:t>4</a:t>
            </a:r>
            <a:r>
              <a:rPr lang="en-US" sz="1700" dirty="0"/>
              <a:t>(4), 1-14. </a:t>
            </a:r>
            <a:endParaRPr lang="en-US" sz="1700" dirty="0" smtClean="0"/>
          </a:p>
          <a:p>
            <a:pPr marL="0" indent="-457200">
              <a:buNone/>
            </a:pPr>
            <a:r>
              <a:rPr lang="en-US" sz="1700" dirty="0" err="1"/>
              <a:t>Sirriyeh</a:t>
            </a:r>
            <a:r>
              <a:rPr lang="en-US" sz="1700" dirty="0"/>
              <a:t>, R., Lawton, R., &amp; Ward, J. (2010). Physical activity and adolescents: </a:t>
            </a:r>
            <a:r>
              <a:rPr lang="en-US" sz="1700" dirty="0" smtClean="0"/>
              <a:t>An </a:t>
            </a:r>
            <a:r>
              <a:rPr lang="en-US" sz="1700" dirty="0"/>
              <a:t>exploratory </a:t>
            </a:r>
            <a:r>
              <a:rPr lang="en-US" sz="1700" dirty="0" smtClean="0"/>
              <a:t>	randomized </a:t>
            </a:r>
            <a:r>
              <a:rPr lang="en-US" sz="1700" dirty="0"/>
              <a:t>controlled trial investigating the influence of affective and </a:t>
            </a:r>
            <a:r>
              <a:rPr lang="en-US" sz="1700" dirty="0" smtClean="0"/>
              <a:t>	instrumental </a:t>
            </a:r>
            <a:r>
              <a:rPr lang="en-US" sz="1700" dirty="0"/>
              <a:t>text messages. </a:t>
            </a:r>
            <a:r>
              <a:rPr lang="en-US" sz="1700" i="1" dirty="0"/>
              <a:t>British Journal Of Health Psychology</a:t>
            </a:r>
            <a:r>
              <a:rPr lang="en-US" sz="1700" i="1"/>
              <a:t>, </a:t>
            </a:r>
            <a:r>
              <a:rPr lang="en-US" sz="1700" i="1" smtClean="0"/>
              <a:t>15(</a:t>
            </a:r>
            <a:r>
              <a:rPr lang="en-US" sz="1700" smtClean="0"/>
              <a:t>4</a:t>
            </a:r>
            <a:r>
              <a:rPr lang="en-US" sz="1700" dirty="0"/>
              <a:t>), </a:t>
            </a:r>
            <a:r>
              <a:rPr lang="en-US" sz="1700" dirty="0" smtClean="0"/>
              <a:t>825-	840</a:t>
            </a:r>
            <a:r>
              <a:rPr lang="en-US" sz="1700" dirty="0"/>
              <a:t>. </a:t>
            </a:r>
            <a:r>
              <a:rPr lang="en-US" sz="1700" dirty="0" smtClean="0"/>
              <a:t> 	</a:t>
            </a:r>
            <a:r>
              <a:rPr lang="en-US" sz="1700" dirty="0" err="1" smtClean="0"/>
              <a:t>doi:</a:t>
            </a:r>
            <a:r>
              <a:rPr lang="en-US" sz="1700" dirty="0" err="1" smtClean="0">
                <a:hlinkClick r:id="rId3"/>
              </a:rPr>
              <a:t>http</a:t>
            </a:r>
            <a:r>
              <a:rPr lang="en-US" sz="1700" dirty="0">
                <a:hlinkClick r:id="rId3"/>
              </a:rPr>
              <a:t>://dx.doi.org.libproxy.library.wmich.edu/10.1348/135910710X486889</a:t>
            </a:r>
            <a:endParaRPr lang="en-US" sz="1700" dirty="0"/>
          </a:p>
          <a:p>
            <a:pPr marL="0" indent="0">
              <a:buNone/>
            </a:pPr>
            <a:endParaRPr lang="en-US" sz="1700" dirty="0"/>
          </a:p>
        </p:txBody>
      </p:sp>
    </p:spTree>
    <p:extLst>
      <p:ext uri="{BB962C8B-B14F-4D97-AF65-F5344CB8AC3E}">
        <p14:creationId xmlns:p14="http://schemas.microsoft.com/office/powerpoint/2010/main" val="23965431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sz="3200" dirty="0" smtClean="0"/>
              <a:t>Does anyone have any questions?</a:t>
            </a:r>
            <a:endParaRPr lang="en-US" sz="3200" dirty="0"/>
          </a:p>
        </p:txBody>
      </p:sp>
      <p:pic>
        <p:nvPicPr>
          <p:cNvPr id="1027" name="Picture 3" descr="C:\Users\Tallulah\AppData\Local\Microsoft\Windows\Temporary Internet Files\Content.IE5\WXL1Z2N0\MC900434411[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895600"/>
            <a:ext cx="3276600" cy="3686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958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sz="quarter" idx="1"/>
          </p:nvPr>
        </p:nvSpPr>
        <p:spPr>
          <a:xfrm>
            <a:off x="381000" y="1752600"/>
            <a:ext cx="8305800" cy="4754563"/>
          </a:xfrm>
        </p:spPr>
        <p:txBody>
          <a:bodyPr>
            <a:normAutofit/>
          </a:bodyPr>
          <a:lstStyle/>
          <a:p>
            <a:r>
              <a:rPr lang="en-US" dirty="0" smtClean="0"/>
              <a:t>WHO</a:t>
            </a:r>
            <a:r>
              <a:rPr lang="en-US" baseline="30000" dirty="0" smtClean="0"/>
              <a:t>1</a:t>
            </a:r>
            <a:r>
              <a:rPr lang="en-US" dirty="0" smtClean="0"/>
              <a:t> recommends 150 minutes of moderately intense physical activity per week</a:t>
            </a:r>
          </a:p>
          <a:p>
            <a:r>
              <a:rPr lang="en-US" dirty="0" smtClean="0"/>
              <a:t>Physical activity may reduce</a:t>
            </a:r>
          </a:p>
          <a:p>
            <a:pPr lvl="1"/>
            <a:r>
              <a:rPr lang="en-US" dirty="0" smtClean="0"/>
              <a:t>the risk of Type II diabetes </a:t>
            </a:r>
          </a:p>
          <a:p>
            <a:pPr lvl="1"/>
            <a:r>
              <a:rPr lang="en-US" dirty="0" smtClean="0"/>
              <a:t>cardiovascular disease </a:t>
            </a:r>
          </a:p>
          <a:p>
            <a:pPr lvl="1"/>
            <a:r>
              <a:rPr lang="en-US" dirty="0" smtClean="0"/>
              <a:t>some cancers </a:t>
            </a:r>
            <a:endParaRPr lang="en-US" dirty="0"/>
          </a:p>
          <a:p>
            <a:pPr marL="457200" lvl="1" indent="0">
              <a:buNone/>
            </a:pPr>
            <a:endParaRPr lang="en-US" dirty="0" smtClean="0"/>
          </a:p>
          <a:p>
            <a:pPr marL="457200" lvl="1" indent="0">
              <a:buNone/>
            </a:pPr>
            <a:endParaRPr lang="en-US" dirty="0"/>
          </a:p>
          <a:p>
            <a:pPr marL="57150" indent="0">
              <a:buNone/>
            </a:pPr>
            <a:r>
              <a:rPr lang="en-US" sz="1700" baseline="30000" dirty="0" smtClean="0"/>
              <a:t>1</a:t>
            </a:r>
            <a:r>
              <a:rPr lang="en-US" sz="1700" dirty="0" smtClean="0"/>
              <a:t> </a:t>
            </a:r>
            <a:r>
              <a:rPr lang="en-US" sz="1800" i="1" dirty="0"/>
              <a:t>Physical activity</a:t>
            </a:r>
            <a:r>
              <a:rPr lang="en-US" sz="1800" dirty="0"/>
              <a:t>. (2012</a:t>
            </a:r>
            <a:r>
              <a:rPr lang="en-US" sz="1700" dirty="0" smtClean="0"/>
              <a:t>)</a:t>
            </a:r>
            <a:endParaRPr lang="en-US" baseline="30000" dirty="0"/>
          </a:p>
        </p:txBody>
      </p:sp>
      <p:pic>
        <p:nvPicPr>
          <p:cNvPr id="2053" name="Picture 5" descr="C:\Users\Tallulah\AppData\Local\Microsoft\Windows\Temporary Internet Files\Content.IE5\6W5PE2QL\MP90040232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3733800"/>
            <a:ext cx="3657600" cy="2926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0064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cont.</a:t>
            </a:r>
            <a:endParaRPr lang="en-US" dirty="0"/>
          </a:p>
        </p:txBody>
      </p:sp>
      <p:sp>
        <p:nvSpPr>
          <p:cNvPr id="3" name="Content Placeholder 2"/>
          <p:cNvSpPr>
            <a:spLocks noGrp="1"/>
          </p:cNvSpPr>
          <p:nvPr>
            <p:ph sz="quarter" idx="1"/>
          </p:nvPr>
        </p:nvSpPr>
        <p:spPr/>
        <p:txBody>
          <a:bodyPr/>
          <a:lstStyle/>
          <a:p>
            <a:r>
              <a:rPr lang="en-US" dirty="0" err="1" smtClean="0"/>
              <a:t>Racette</a:t>
            </a:r>
            <a:r>
              <a:rPr lang="en-US" dirty="0" smtClean="0"/>
              <a:t>, </a:t>
            </a:r>
            <a:r>
              <a:rPr lang="en-US" dirty="0" err="1" smtClean="0"/>
              <a:t>Deusinger</a:t>
            </a:r>
            <a:r>
              <a:rPr lang="en-US" dirty="0" smtClean="0"/>
              <a:t>, </a:t>
            </a:r>
            <a:r>
              <a:rPr lang="en-US" dirty="0" err="1" smtClean="0"/>
              <a:t>Strube</a:t>
            </a:r>
            <a:r>
              <a:rPr lang="en-US" dirty="0" smtClean="0"/>
              <a:t>, </a:t>
            </a:r>
            <a:r>
              <a:rPr lang="en-US" dirty="0" err="1" smtClean="0"/>
              <a:t>Highstein</a:t>
            </a:r>
            <a:r>
              <a:rPr lang="en-US" dirty="0" smtClean="0"/>
              <a:t> and </a:t>
            </a:r>
            <a:r>
              <a:rPr lang="en-US" dirty="0" err="1" smtClean="0"/>
              <a:t>Deusinger</a:t>
            </a:r>
            <a:r>
              <a:rPr lang="en-US" dirty="0" smtClean="0"/>
              <a:t> (2005) conducted a two-year study of college students and found considerable weight gain in the first two years of college</a:t>
            </a:r>
          </a:p>
          <a:p>
            <a:pPr lvl="1"/>
            <a:r>
              <a:rPr lang="en-US" dirty="0" smtClean="0"/>
              <a:t>Weight gain caused by:</a:t>
            </a:r>
          </a:p>
          <a:p>
            <a:pPr lvl="2"/>
            <a:r>
              <a:rPr lang="en-US" dirty="0" smtClean="0"/>
              <a:t>Physical inactivity</a:t>
            </a:r>
          </a:p>
          <a:p>
            <a:pPr lvl="2"/>
            <a:r>
              <a:rPr lang="en-US" dirty="0" smtClean="0"/>
              <a:t>Not consuming enough fruits and vegetables</a:t>
            </a:r>
          </a:p>
          <a:p>
            <a:pPr lvl="2"/>
            <a:r>
              <a:rPr lang="en-US" dirty="0" smtClean="0"/>
              <a:t>Over consumption of fast and fried foods</a:t>
            </a:r>
          </a:p>
        </p:txBody>
      </p:sp>
    </p:spTree>
    <p:extLst>
      <p:ext uri="{BB962C8B-B14F-4D97-AF65-F5344CB8AC3E}">
        <p14:creationId xmlns:p14="http://schemas.microsoft.com/office/powerpoint/2010/main" val="2757048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Background for Health Profession Students</a:t>
            </a:r>
            <a:endParaRPr lang="en-US" dirty="0"/>
          </a:p>
        </p:txBody>
      </p:sp>
      <p:sp>
        <p:nvSpPr>
          <p:cNvPr id="3" name="Content Placeholder 2"/>
          <p:cNvSpPr>
            <a:spLocks noGrp="1"/>
          </p:cNvSpPr>
          <p:nvPr>
            <p:ph sz="quarter" idx="1"/>
          </p:nvPr>
        </p:nvSpPr>
        <p:spPr>
          <a:xfrm>
            <a:off x="457200" y="1600200"/>
            <a:ext cx="8229600" cy="4876800"/>
          </a:xfrm>
        </p:spPr>
        <p:txBody>
          <a:bodyPr>
            <a:normAutofit fontScale="92500" lnSpcReduction="20000"/>
          </a:bodyPr>
          <a:lstStyle/>
          <a:p>
            <a:r>
              <a:rPr lang="en-US" sz="3300" dirty="0" smtClean="0"/>
              <a:t>Risk for physical inactivity due to</a:t>
            </a:r>
            <a:r>
              <a:rPr lang="en-US" sz="3300" baseline="30000" dirty="0" smtClean="0"/>
              <a:t>2</a:t>
            </a:r>
            <a:r>
              <a:rPr lang="en-US" sz="3300" dirty="0" smtClean="0"/>
              <a:t>:</a:t>
            </a:r>
          </a:p>
          <a:p>
            <a:pPr lvl="1"/>
            <a:r>
              <a:rPr lang="en-US" sz="3300" dirty="0" smtClean="0"/>
              <a:t> Academic time constraints</a:t>
            </a:r>
          </a:p>
          <a:p>
            <a:pPr lvl="1"/>
            <a:r>
              <a:rPr lang="en-US" sz="3300" dirty="0" smtClean="0"/>
              <a:t> Lack of sleep </a:t>
            </a:r>
          </a:p>
          <a:p>
            <a:pPr lvl="1"/>
            <a:r>
              <a:rPr lang="en-US" sz="3300" dirty="0" smtClean="0"/>
              <a:t> Social pressures  </a:t>
            </a:r>
          </a:p>
          <a:p>
            <a:r>
              <a:rPr lang="en-US" sz="3300" dirty="0" smtClean="0"/>
              <a:t>Unhealthy college lifestyle</a:t>
            </a:r>
            <a:r>
              <a:rPr lang="en-US" sz="3300" baseline="30000" dirty="0" smtClean="0"/>
              <a:t>3</a:t>
            </a:r>
            <a:r>
              <a:rPr lang="en-US" sz="3300" dirty="0" smtClean="0"/>
              <a:t>:</a:t>
            </a:r>
          </a:p>
          <a:p>
            <a:pPr lvl="1"/>
            <a:r>
              <a:rPr lang="en-US" sz="3300" dirty="0" smtClean="0"/>
              <a:t>Lack of regular exercise</a:t>
            </a:r>
          </a:p>
          <a:p>
            <a:pPr lvl="1"/>
            <a:r>
              <a:rPr lang="en-US" sz="3300" dirty="0" smtClean="0"/>
              <a:t>alcohol and tobacco use</a:t>
            </a:r>
          </a:p>
          <a:p>
            <a:pPr lvl="1"/>
            <a:r>
              <a:rPr lang="en-US" sz="3300" dirty="0" smtClean="0"/>
              <a:t>poor eating patterns</a:t>
            </a:r>
          </a:p>
          <a:p>
            <a:pPr marL="457200" lvl="1" indent="0">
              <a:buNone/>
            </a:pPr>
            <a:endParaRPr lang="en-US" dirty="0" smtClean="0"/>
          </a:p>
          <a:p>
            <a:pPr marL="0" indent="0">
              <a:buNone/>
            </a:pPr>
            <a:r>
              <a:rPr lang="en-US" baseline="30000" dirty="0" smtClean="0"/>
              <a:t>2 </a:t>
            </a:r>
            <a:r>
              <a:rPr lang="en-US" sz="1600" dirty="0" smtClean="0"/>
              <a:t>Clement et al (2002)</a:t>
            </a:r>
          </a:p>
          <a:p>
            <a:pPr marL="0" indent="0">
              <a:buNone/>
            </a:pPr>
            <a:r>
              <a:rPr lang="en-US" sz="1600" dirty="0" smtClean="0"/>
              <a:t> </a:t>
            </a:r>
            <a:r>
              <a:rPr lang="en-US" baseline="30000" dirty="0" smtClean="0"/>
              <a:t>3 </a:t>
            </a:r>
            <a:r>
              <a:rPr lang="en-US" sz="1600" dirty="0" smtClean="0"/>
              <a:t>Schmidt</a:t>
            </a:r>
            <a:r>
              <a:rPr lang="en-US" sz="1600" dirty="0"/>
              <a:t> </a:t>
            </a:r>
            <a:r>
              <a:rPr lang="en-US" sz="1600" dirty="0" smtClean="0"/>
              <a:t> </a:t>
            </a:r>
            <a:r>
              <a:rPr lang="en-US" sz="1600" dirty="0"/>
              <a:t>(</a:t>
            </a:r>
            <a:r>
              <a:rPr lang="en-US" sz="1600" dirty="0" smtClean="0"/>
              <a:t>2012)</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020742"/>
            <a:ext cx="3352800" cy="2580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1976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of the Literature</a:t>
            </a:r>
            <a:endParaRPr lang="en-US" dirty="0"/>
          </a:p>
        </p:txBody>
      </p:sp>
      <p:sp>
        <p:nvSpPr>
          <p:cNvPr id="3" name="Content Placeholder 2"/>
          <p:cNvSpPr>
            <a:spLocks noGrp="1"/>
          </p:cNvSpPr>
          <p:nvPr>
            <p:ph sz="quarter" idx="1"/>
          </p:nvPr>
        </p:nvSpPr>
        <p:spPr>
          <a:xfrm>
            <a:off x="457200" y="1752600"/>
            <a:ext cx="8229600" cy="4800600"/>
          </a:xfrm>
        </p:spPr>
        <p:txBody>
          <a:bodyPr>
            <a:normAutofit fontScale="32500" lnSpcReduction="20000"/>
          </a:bodyPr>
          <a:lstStyle/>
          <a:p>
            <a:r>
              <a:rPr lang="en-US" sz="6700" dirty="0" smtClean="0"/>
              <a:t>Link between depression and physical inactivity</a:t>
            </a:r>
            <a:r>
              <a:rPr lang="en-US" sz="6700" baseline="30000" dirty="0" smtClean="0"/>
              <a:t>4</a:t>
            </a:r>
            <a:endParaRPr lang="en-US" sz="6700" dirty="0" smtClean="0"/>
          </a:p>
          <a:p>
            <a:r>
              <a:rPr lang="en-US" sz="6700" dirty="0" smtClean="0"/>
              <a:t>Use of pedometers</a:t>
            </a:r>
            <a:r>
              <a:rPr lang="en-US" sz="6700" baseline="30000" dirty="0" smtClean="0"/>
              <a:t>5</a:t>
            </a:r>
            <a:endParaRPr lang="en-US" sz="6700" dirty="0" smtClean="0"/>
          </a:p>
          <a:p>
            <a:r>
              <a:rPr lang="en-US" sz="6700" dirty="0" smtClean="0"/>
              <a:t>Use of cell phones for increasing physical activity</a:t>
            </a:r>
            <a:r>
              <a:rPr lang="en-US" sz="6700" baseline="30000" dirty="0"/>
              <a:t>6</a:t>
            </a:r>
            <a:endParaRPr lang="en-US" sz="6700" dirty="0" smtClean="0"/>
          </a:p>
          <a:p>
            <a:pPr lvl="1"/>
            <a:r>
              <a:rPr lang="en-US" sz="6700" dirty="0" smtClean="0"/>
              <a:t>Availability</a:t>
            </a:r>
          </a:p>
          <a:p>
            <a:pPr lvl="1"/>
            <a:r>
              <a:rPr lang="en-US" sz="6700" dirty="0" smtClean="0"/>
              <a:t>Text messages to improve physical </a:t>
            </a:r>
          </a:p>
          <a:p>
            <a:pPr marL="365760" lvl="1" indent="0">
              <a:buNone/>
            </a:pPr>
            <a:r>
              <a:rPr lang="en-US" sz="6700" dirty="0" smtClean="0"/>
              <a:t>    activity</a:t>
            </a:r>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a:p>
          <a:p>
            <a:pPr marL="457200" lvl="1" indent="0">
              <a:buNone/>
            </a:pPr>
            <a:endParaRPr lang="en-US" dirty="0" smtClean="0"/>
          </a:p>
          <a:p>
            <a:pPr marL="457200" lvl="1" indent="0">
              <a:buNone/>
            </a:pPr>
            <a:endParaRPr lang="en-US" dirty="0" smtClean="0"/>
          </a:p>
          <a:p>
            <a:pPr marL="0" indent="0">
              <a:buNone/>
            </a:pPr>
            <a:r>
              <a:rPr lang="en-US" sz="4900" baseline="30000" dirty="0" smtClean="0"/>
              <a:t>4 </a:t>
            </a:r>
            <a:r>
              <a:rPr lang="en-US" sz="4900" dirty="0" smtClean="0"/>
              <a:t>Elliot et al </a:t>
            </a:r>
            <a:r>
              <a:rPr lang="en-US" sz="4900" dirty="0"/>
              <a:t>(</a:t>
            </a:r>
            <a:r>
              <a:rPr lang="en-US" sz="4900" dirty="0" smtClean="0"/>
              <a:t>2012)</a:t>
            </a:r>
          </a:p>
          <a:p>
            <a:pPr marL="0" indent="0">
              <a:buNone/>
            </a:pPr>
            <a:r>
              <a:rPr lang="en-US" sz="4900" baseline="30000" dirty="0" smtClean="0"/>
              <a:t>5</a:t>
            </a:r>
            <a:r>
              <a:rPr lang="en-US" sz="4900" dirty="0" smtClean="0"/>
              <a:t> </a:t>
            </a:r>
            <a:r>
              <a:rPr lang="en-US" sz="4900" dirty="0" err="1" smtClean="0"/>
              <a:t>Mestek</a:t>
            </a:r>
            <a:r>
              <a:rPr lang="en-US" sz="4900" dirty="0" smtClean="0"/>
              <a:t> et al (2008</a:t>
            </a:r>
            <a:r>
              <a:rPr lang="en-US" sz="4900" dirty="0"/>
              <a:t>)</a:t>
            </a:r>
            <a:endParaRPr lang="en-US" sz="4900" baseline="30000" dirty="0" smtClean="0"/>
          </a:p>
          <a:p>
            <a:pPr marL="0" indent="0">
              <a:buNone/>
            </a:pPr>
            <a:r>
              <a:rPr lang="en-US" sz="4900" baseline="30000" dirty="0" smtClean="0"/>
              <a:t>6</a:t>
            </a:r>
            <a:r>
              <a:rPr lang="en-US" sz="4900" dirty="0"/>
              <a:t> </a:t>
            </a:r>
            <a:r>
              <a:rPr lang="en-US" sz="4900" dirty="0" err="1" smtClean="0"/>
              <a:t>Militello</a:t>
            </a:r>
            <a:r>
              <a:rPr lang="en-US" sz="4900" dirty="0" smtClean="0"/>
              <a:t> et al (2012</a:t>
            </a:r>
            <a:r>
              <a:rPr lang="en-US" sz="2500" dirty="0" smtClean="0"/>
              <a:t>)</a:t>
            </a:r>
            <a:endParaRPr lang="en-US" sz="2500" baseline="30000" dirty="0"/>
          </a:p>
        </p:txBody>
      </p:sp>
      <p:sp>
        <p:nvSpPr>
          <p:cNvPr id="4" name="AutoShape 4" descr="https://mail-attachment.googleusercontent.com/attachment/?ui=2&amp;ik=008f96eb47&amp;view=att&amp;th=13dd623efe04e487&amp;attid=0.1&amp;disp=inline&amp;safe=1&amp;zw&amp;saduie=AG9B_P8FVAIkuatiLRLIV7hc9v90&amp;sadet=1365097419750&amp;sads=PEikAK11zOscHTAdz89AEtzSUX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2787396"/>
            <a:ext cx="2743200" cy="4032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98515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Pender’s Health Promotion Model</a:t>
            </a:r>
            <a:endParaRPr lang="en-US" dirty="0"/>
          </a:p>
        </p:txBody>
      </p:sp>
      <p:sp>
        <p:nvSpPr>
          <p:cNvPr id="3" name="Content Placeholder 2"/>
          <p:cNvSpPr>
            <a:spLocks noGrp="1"/>
          </p:cNvSpPr>
          <p:nvPr>
            <p:ph sz="quarter" idx="1"/>
          </p:nvPr>
        </p:nvSpPr>
        <p:spPr/>
        <p:txBody>
          <a:bodyPr/>
          <a:lstStyle/>
          <a:p>
            <a:pPr marL="0" indent="0" algn="ctr">
              <a:buNone/>
            </a:pPr>
            <a:endParaRPr lang="en-US" dirty="0"/>
          </a:p>
        </p:txBody>
      </p:sp>
      <p:pic>
        <p:nvPicPr>
          <p:cNvPr id="1026" name="Picture 2" descr="http://nursingplanet.com/hp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752600"/>
            <a:ext cx="6858000" cy="4169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3369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a:t>
            </a:r>
            <a:endParaRPr lang="en-US" dirty="0"/>
          </a:p>
        </p:txBody>
      </p:sp>
      <p:sp>
        <p:nvSpPr>
          <p:cNvPr id="3" name="Content Placeholder 2"/>
          <p:cNvSpPr>
            <a:spLocks noGrp="1"/>
          </p:cNvSpPr>
          <p:nvPr>
            <p:ph sz="quarter" idx="1"/>
          </p:nvPr>
        </p:nvSpPr>
        <p:spPr/>
        <p:txBody>
          <a:bodyPr/>
          <a:lstStyle/>
          <a:p>
            <a:r>
              <a:rPr lang="en-US" dirty="0" smtClean="0"/>
              <a:t>Is there a difference between the those who </a:t>
            </a:r>
            <a:r>
              <a:rPr lang="en-US" dirty="0"/>
              <a:t>received (intervention group) </a:t>
            </a:r>
            <a:r>
              <a:rPr lang="en-US" dirty="0" smtClean="0"/>
              <a:t>and those who did not receive (control group) affective messages in the number of daily steps?</a:t>
            </a:r>
            <a:endParaRPr lang="en-US" dirty="0"/>
          </a:p>
        </p:txBody>
      </p:sp>
      <p:pic>
        <p:nvPicPr>
          <p:cNvPr id="5122" name="Picture 2" descr="C:\Users\Tallulah\AppData\Local\Microsoft\Windows\Temporary Internet Files\Content.IE5\FWUOOBWZ\MC900434411[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352800"/>
            <a:ext cx="3313430" cy="3384709"/>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Tallulah\AppData\Local\Microsoft\Windows\Temporary Internet Files\Content.IE5\0UTVK0D1\MM900178313[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787854"/>
            <a:ext cx="15240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Tallulah\AppData\Local\Microsoft\Windows\Temporary Internet Files\Content.IE5\0UTVK0D1\MM900178313[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4724400"/>
            <a:ext cx="15240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Tallulah\AppData\Local\Microsoft\Windows\Temporary Internet Files\Content.IE5\0UTVK0D1\MM900178313[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475077" y="3741777"/>
            <a:ext cx="1616154" cy="1616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125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Design</a:t>
            </a:r>
            <a:endParaRPr lang="en-US" dirty="0"/>
          </a:p>
        </p:txBody>
      </p:sp>
      <p:sp>
        <p:nvSpPr>
          <p:cNvPr id="3" name="Content Placeholder 2"/>
          <p:cNvSpPr>
            <a:spLocks noGrp="1"/>
          </p:cNvSpPr>
          <p:nvPr>
            <p:ph sz="quarter" idx="1"/>
          </p:nvPr>
        </p:nvSpPr>
        <p:spPr/>
        <p:txBody>
          <a:bodyPr/>
          <a:lstStyle/>
          <a:p>
            <a:r>
              <a:rPr lang="en-US" dirty="0" smtClean="0"/>
              <a:t>Quasi experimental</a:t>
            </a:r>
          </a:p>
          <a:p>
            <a:pPr lvl="1"/>
            <a:r>
              <a:rPr lang="en-US" dirty="0" smtClean="0"/>
              <a:t>Intervention group</a:t>
            </a:r>
          </a:p>
          <a:p>
            <a:pPr lvl="1"/>
            <a:r>
              <a:rPr lang="en-US" dirty="0" smtClean="0"/>
              <a:t>Control group</a:t>
            </a:r>
          </a:p>
          <a:p>
            <a:pPr marL="457200" lvl="1" indent="0">
              <a:buNone/>
            </a:pPr>
            <a:endParaRPr lang="en-US" dirty="0" smtClean="0"/>
          </a:p>
          <a:p>
            <a:r>
              <a:rPr lang="en-US" dirty="0" smtClean="0"/>
              <a:t>Convenience sample</a:t>
            </a:r>
          </a:p>
          <a:p>
            <a:endParaRPr lang="en-US" dirty="0"/>
          </a:p>
        </p:txBody>
      </p:sp>
      <p:pic>
        <p:nvPicPr>
          <p:cNvPr id="6146" name="Picture 2" descr="http://www.smithgroupjjr.com/articles/440/media/6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4114800"/>
            <a:ext cx="5486400" cy="2558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09848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1762</TotalTime>
  <Words>2707</Words>
  <Application>Microsoft Office PowerPoint</Application>
  <PresentationFormat>On-screen Show (4:3)</PresentationFormat>
  <Paragraphs>193</Paragraphs>
  <Slides>22</Slides>
  <Notes>20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Median</vt:lpstr>
      <vt:lpstr>Physical Activity in Health Profession Students</vt:lpstr>
      <vt:lpstr>Acknowledgements</vt:lpstr>
      <vt:lpstr>Background</vt:lpstr>
      <vt:lpstr>Background cont.</vt:lpstr>
      <vt:lpstr>Background for Health Profession Students</vt:lpstr>
      <vt:lpstr>Review of the Literature</vt:lpstr>
      <vt:lpstr>Pender’s Health Promotion Model</vt:lpstr>
      <vt:lpstr>Research Question</vt:lpstr>
      <vt:lpstr>Study Design</vt:lpstr>
      <vt:lpstr>Procedure</vt:lpstr>
      <vt:lpstr>Sample</vt:lpstr>
      <vt:lpstr>Sample Demographics</vt:lpstr>
      <vt:lpstr>Results</vt:lpstr>
      <vt:lpstr>Number of Steps by Group</vt:lpstr>
      <vt:lpstr>Results (continued)</vt:lpstr>
      <vt:lpstr>More than 10,000 Steps/ Day </vt:lpstr>
      <vt:lpstr>Discussion</vt:lpstr>
      <vt:lpstr>Discussion</vt:lpstr>
      <vt:lpstr>Conclusion</vt:lpstr>
      <vt:lpstr>References</vt:lpstr>
      <vt:lpstr>References</vt:lpstr>
      <vt:lpstr>Questions???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Physical Activity in Health Profession Students</dc:title>
  <dc:creator>Andrea</dc:creator>
  <cp:lastModifiedBy>Admin</cp:lastModifiedBy>
  <cp:revision>100</cp:revision>
  <dcterms:created xsi:type="dcterms:W3CDTF">2013-02-25T18:50:24Z</dcterms:created>
  <dcterms:modified xsi:type="dcterms:W3CDTF">2013-06-13T16:25:56Z</dcterms:modified>
</cp:coreProperties>
</file>