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59" r:id="rId5"/>
    <p:sldId id="258" r:id="rId6"/>
    <p:sldId id="260" r:id="rId7"/>
    <p:sldId id="261" r:id="rId8"/>
    <p:sldId id="262" r:id="rId9"/>
    <p:sldId id="274" r:id="rId10"/>
    <p:sldId id="279" r:id="rId11"/>
    <p:sldId id="263" r:id="rId12"/>
    <p:sldId id="265" r:id="rId13"/>
    <p:sldId id="264" r:id="rId14"/>
    <p:sldId id="278" r:id="rId15"/>
    <p:sldId id="272" r:id="rId16"/>
    <p:sldId id="275" r:id="rId17"/>
    <p:sldId id="266" r:id="rId18"/>
    <p:sldId id="267" r:id="rId19"/>
    <p:sldId id="268" r:id="rId20"/>
    <p:sldId id="269" r:id="rId21"/>
    <p:sldId id="270" r:id="rId22"/>
    <p:sldId id="271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73B25B6-6C3B-4C34-9291-CFDA22C781EE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9500825-5440-4206-8FCD-9203E295A6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457451"/>
          </a:xfrm>
        </p:spPr>
        <p:txBody>
          <a:bodyPr>
            <a:normAutofit/>
          </a:bodyPr>
          <a:lstStyle/>
          <a:p>
            <a:r>
              <a:rPr lang="en-US" b="1" dirty="0" smtClean="0"/>
              <a:t>Proposing Research:  </a:t>
            </a:r>
            <a:br>
              <a:rPr lang="en-US" b="1" dirty="0" smtClean="0"/>
            </a:br>
            <a:r>
              <a:rPr lang="en-US" b="1" dirty="0" smtClean="0"/>
              <a:t>An Undergraduate’s Learning Experience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3733800"/>
            <a:ext cx="8062912" cy="1752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By:  Allison </a:t>
            </a:r>
            <a:r>
              <a:rPr lang="en-US" b="1" dirty="0" err="1" smtClean="0"/>
              <a:t>Pavlicek</a:t>
            </a:r>
            <a:endParaRPr lang="en-US" b="1" dirty="0" smtClean="0"/>
          </a:p>
          <a:p>
            <a:r>
              <a:rPr lang="en-US" b="1" dirty="0" smtClean="0"/>
              <a:t>Undergraduate Psychology Student</a:t>
            </a:r>
          </a:p>
          <a:p>
            <a:r>
              <a:rPr lang="en-US" b="1" dirty="0" smtClean="0"/>
              <a:t>Lee Honors College</a:t>
            </a:r>
          </a:p>
          <a:p>
            <a:r>
              <a:rPr lang="en-US" b="1" dirty="0" smtClean="0"/>
              <a:t>Western Michigan University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3568"/>
            <a:ext cx="8229600" cy="1399032"/>
          </a:xfrm>
        </p:spPr>
        <p:txBody>
          <a:bodyPr/>
          <a:lstStyle/>
          <a:p>
            <a:r>
              <a:rPr lang="en-US" dirty="0" smtClean="0"/>
              <a:t>Reality Check:  Recruitment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Considered </a:t>
            </a:r>
            <a:r>
              <a:rPr lang="en-US" dirty="0" err="1" smtClean="0"/>
              <a:t>Croyden</a:t>
            </a:r>
            <a:r>
              <a:rPr lang="en-US" dirty="0" smtClean="0"/>
              <a:t> Avenue School/</a:t>
            </a:r>
            <a:r>
              <a:rPr lang="en-US" dirty="0" err="1" smtClean="0"/>
              <a:t>Woodsedge</a:t>
            </a:r>
            <a:r>
              <a:rPr lang="en-US" dirty="0" smtClean="0"/>
              <a:t> for recruiting</a:t>
            </a:r>
          </a:p>
          <a:p>
            <a:pPr lvl="1"/>
            <a:r>
              <a:rPr lang="en-US" dirty="0" smtClean="0"/>
              <a:t>Met with Dr. </a:t>
            </a:r>
            <a:r>
              <a:rPr lang="en-US" dirty="0" err="1" smtClean="0"/>
              <a:t>Malott</a:t>
            </a:r>
            <a:endParaRPr lang="en-US" dirty="0" smtClean="0"/>
          </a:p>
          <a:p>
            <a:pPr lvl="1"/>
            <a:r>
              <a:rPr lang="en-US" dirty="0" smtClean="0"/>
              <a:t>Receptive ID not commonly an issue</a:t>
            </a:r>
          </a:p>
          <a:p>
            <a:r>
              <a:rPr lang="en-US" dirty="0" smtClean="0"/>
              <a:t>Proposal at a standstill…</a:t>
            </a:r>
          </a:p>
          <a:p>
            <a:pPr lvl="1"/>
            <a:r>
              <a:rPr lang="en-US" dirty="0" smtClean="0"/>
              <a:t>Other options considered</a:t>
            </a:r>
          </a:p>
          <a:p>
            <a:r>
              <a:rPr lang="en-US" dirty="0" smtClean="0"/>
              <a:t>Final decision:  Mock HSIRB Proposal</a:t>
            </a:r>
          </a:p>
          <a:p>
            <a:pPr lvl="1"/>
            <a:r>
              <a:rPr lang="en-US" dirty="0" smtClean="0"/>
              <a:t>It’s all about the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Proposal:  In a 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/>
          <a:lstStyle/>
          <a:p>
            <a:r>
              <a:rPr lang="en-US" dirty="0" smtClean="0"/>
              <a:t>Purpose:  </a:t>
            </a:r>
          </a:p>
          <a:p>
            <a:pPr lvl="1"/>
            <a:r>
              <a:rPr lang="en-US" dirty="0" smtClean="0"/>
              <a:t>Effects of LED apparatus as prompt with receptive ID procedure</a:t>
            </a:r>
          </a:p>
          <a:p>
            <a:r>
              <a:rPr lang="en-US" dirty="0" smtClean="0"/>
              <a:t>Participant Eligibility:</a:t>
            </a:r>
          </a:p>
          <a:p>
            <a:pPr lvl="1"/>
            <a:r>
              <a:rPr lang="en-US" dirty="0" smtClean="0"/>
              <a:t>Autism diagnosis, difficulty with receptive ID, 3-5 yrs, discrete-trial classroom</a:t>
            </a:r>
          </a:p>
          <a:p>
            <a:r>
              <a:rPr lang="en-US" dirty="0" smtClean="0"/>
              <a:t>Setting:</a:t>
            </a:r>
          </a:p>
          <a:p>
            <a:pPr lvl="1"/>
            <a:r>
              <a:rPr lang="en-US" dirty="0" smtClean="0"/>
              <a:t>Small room, lamp (adjustable light settings), table, two chairs, LED apparatus, procedure stimuli, </a:t>
            </a:r>
            <a:r>
              <a:rPr lang="en-US" dirty="0" err="1" smtClean="0"/>
              <a:t>reinforcers</a:t>
            </a:r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…Nutshell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30808"/>
          </a:xfrm>
        </p:spPr>
        <p:txBody>
          <a:bodyPr/>
          <a:lstStyle/>
          <a:p>
            <a:r>
              <a:rPr lang="en-US" dirty="0" smtClean="0"/>
              <a:t>Baseline:</a:t>
            </a:r>
          </a:p>
          <a:p>
            <a:pPr lvl="1"/>
            <a:r>
              <a:rPr lang="en-US" dirty="0" smtClean="0"/>
              <a:t>Lamp on highest setting</a:t>
            </a:r>
          </a:p>
          <a:p>
            <a:pPr lvl="1"/>
            <a:r>
              <a:rPr lang="en-US" dirty="0" smtClean="0"/>
              <a:t>No prompting for incorrect responses</a:t>
            </a:r>
          </a:p>
          <a:p>
            <a:pPr lvl="1"/>
            <a:r>
              <a:rPr lang="en-US" dirty="0" smtClean="0"/>
              <a:t>Reinforcement for correct responses</a:t>
            </a:r>
          </a:p>
          <a:p>
            <a:r>
              <a:rPr lang="en-US" dirty="0" smtClean="0"/>
              <a:t>Probes:</a:t>
            </a:r>
          </a:p>
          <a:p>
            <a:pPr lvl="1"/>
            <a:r>
              <a:rPr lang="en-US" dirty="0" smtClean="0"/>
              <a:t>Lamp on highest setting</a:t>
            </a:r>
          </a:p>
          <a:p>
            <a:pPr lvl="1"/>
            <a:r>
              <a:rPr lang="en-US" dirty="0" smtClean="0"/>
              <a:t>Three probes per treatment phase</a:t>
            </a:r>
          </a:p>
          <a:p>
            <a:pPr lvl="1"/>
            <a:r>
              <a:rPr lang="en-US" dirty="0" smtClean="0"/>
              <a:t>Each object in set probed once</a:t>
            </a:r>
          </a:p>
          <a:p>
            <a:pPr lvl="1"/>
            <a:r>
              <a:rPr lang="en-US" dirty="0" smtClean="0"/>
              <a:t>No prompting for incorrect responses</a:t>
            </a:r>
          </a:p>
          <a:p>
            <a:pPr lvl="1"/>
            <a:r>
              <a:rPr lang="en-US" dirty="0" smtClean="0"/>
              <a:t>Reinforcement for correct responses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99032"/>
          </a:xfrm>
        </p:spPr>
        <p:txBody>
          <a:bodyPr/>
          <a:lstStyle/>
          <a:p>
            <a:r>
              <a:rPr lang="en-US" dirty="0" smtClean="0"/>
              <a:t>…Nutshell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2208"/>
          </a:xfrm>
        </p:spPr>
        <p:txBody>
          <a:bodyPr/>
          <a:lstStyle/>
          <a:p>
            <a:r>
              <a:rPr lang="en-US" dirty="0" err="1" smtClean="0"/>
              <a:t>Sd</a:t>
            </a:r>
            <a:r>
              <a:rPr lang="en-US" dirty="0" smtClean="0"/>
              <a:t>:  “Touch ______.”</a:t>
            </a:r>
          </a:p>
          <a:p>
            <a:r>
              <a:rPr lang="en-US" dirty="0" smtClean="0"/>
              <a:t>Treatment Phase Prompting:</a:t>
            </a:r>
          </a:p>
          <a:p>
            <a:pPr lvl="1"/>
            <a:r>
              <a:rPr lang="en-US" dirty="0" smtClean="0"/>
              <a:t>Initial Set-up=Three lights fully illuminate three objects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Prompt=Two lights partially illuminate incorrect objects; one light fully illuminates correct object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Prompt=One light fully illuminates correct object (Incorrect objects not illuminated)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…Nutshell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Mastery Criteria:  </a:t>
            </a:r>
          </a:p>
          <a:p>
            <a:pPr lvl="1"/>
            <a:r>
              <a:rPr lang="en-US" dirty="0" smtClean="0"/>
              <a:t>Correct responses for 80% of trials in a session for three consecutive</a:t>
            </a:r>
          </a:p>
          <a:p>
            <a:pPr lvl="1"/>
            <a:r>
              <a:rPr lang="en-US" dirty="0" smtClean="0"/>
              <a:t>Correct responses for 90% of trials in a session for two or more consecutive</a:t>
            </a:r>
          </a:p>
          <a:p>
            <a:r>
              <a:rPr lang="en-US" dirty="0" smtClean="0"/>
              <a:t>Correct Response:  touching/pointing to stated stimuli within three seconds of first attempt</a:t>
            </a:r>
          </a:p>
          <a:p>
            <a:r>
              <a:rPr lang="en-US" dirty="0" smtClean="0"/>
              <a:t>Incorrect Response:  any action that is NOT a correct response (except for self-correction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Venture In 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070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Prior Graphing Experience:</a:t>
            </a:r>
          </a:p>
          <a:p>
            <a:pPr lvl="1"/>
            <a:r>
              <a:rPr lang="en-US" dirty="0" smtClean="0"/>
              <a:t>Tutorial during lab meeting</a:t>
            </a:r>
          </a:p>
          <a:p>
            <a:pPr lvl="1"/>
            <a:r>
              <a:rPr lang="en-US" dirty="0" smtClean="0"/>
              <a:t>Three graphing articles</a:t>
            </a:r>
            <a:endParaRPr lang="en-US" dirty="0"/>
          </a:p>
          <a:p>
            <a:r>
              <a:rPr lang="en-US" dirty="0" smtClean="0"/>
              <a:t>Design:  Multiple Baseline</a:t>
            </a:r>
          </a:p>
          <a:p>
            <a:pPr lvl="1"/>
            <a:r>
              <a:rPr lang="en-US" dirty="0" smtClean="0"/>
              <a:t>Each individual graph=different object set</a:t>
            </a:r>
          </a:p>
          <a:p>
            <a:pPr lvl="1"/>
            <a:r>
              <a:rPr lang="en-US" dirty="0" smtClean="0"/>
              <a:t>New set introduced after stability of previous set’s data</a:t>
            </a:r>
          </a:p>
          <a:p>
            <a:pPr lvl="1"/>
            <a:r>
              <a:rPr lang="en-US" dirty="0" smtClean="0"/>
              <a:t>Three sessions each day with randomized set order </a:t>
            </a:r>
          </a:p>
          <a:p>
            <a:pPr lvl="1"/>
            <a:r>
              <a:rPr lang="en-US" dirty="0" smtClean="0"/>
              <a:t>Set One baseline must be at 33% or lower for three consecutive sessions before treatment 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533400"/>
            <a:ext cx="3962400" cy="2438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Graph</a:t>
            </a:r>
            <a:br>
              <a:rPr lang="en-US" dirty="0" smtClean="0"/>
            </a:br>
            <a:r>
              <a:rPr lang="en-US" dirty="0" smtClean="0"/>
              <a:t>(Hypothetical Data)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Object 2"/>
          <p:cNvPicPr>
            <a:picLocks noChangeArrowheads="1"/>
          </p:cNvPicPr>
          <p:nvPr/>
        </p:nvPicPr>
        <p:blipFill>
          <a:blip r:embed="rId2" cstate="print"/>
          <a:srcRect l="-4732" t="-4137" r="-3165" b="-4074"/>
          <a:stretch>
            <a:fillRect/>
          </a:stretch>
        </p:blipFill>
        <p:spPr bwMode="auto">
          <a:xfrm>
            <a:off x="4191000" y="228600"/>
            <a:ext cx="4495800" cy="635276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04800" y="2514600"/>
            <a:ext cx="35814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13 trials shown to reach mastery of all three sets</a:t>
            </a:r>
          </a:p>
          <a:p>
            <a:r>
              <a:rPr lang="en-US" dirty="0" smtClean="0"/>
              <a:t>Quicker acquisition by introduction of third set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Demonstration</a:t>
            </a:r>
            <a:endParaRPr lang="en-US" dirty="0"/>
          </a:p>
        </p:txBody>
      </p:sp>
      <p:pic>
        <p:nvPicPr>
          <p:cNvPr id="1026" name="Object 1"/>
          <p:cNvPicPr>
            <a:picLocks noChangeAspect="1" noChangeArrowheads="1"/>
          </p:cNvPicPr>
          <p:nvPr/>
        </p:nvPicPr>
        <p:blipFill>
          <a:blip r:embed="rId2" cstate="print"/>
          <a:srcRect t="-3319" r="-1831" b="-2322"/>
          <a:stretch>
            <a:fillRect/>
          </a:stretch>
        </p:blipFill>
        <p:spPr bwMode="auto">
          <a:xfrm>
            <a:off x="1066800" y="1476236"/>
            <a:ext cx="7010400" cy="44673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Possibilities for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US" dirty="0" smtClean="0"/>
              <a:t>LED lights with classroom application</a:t>
            </a:r>
          </a:p>
          <a:p>
            <a:r>
              <a:rPr lang="en-US" dirty="0" smtClean="0"/>
              <a:t>LED lights to prompt children with autism/other developmental disabilities</a:t>
            </a:r>
          </a:p>
          <a:p>
            <a:pPr lvl="1"/>
            <a:r>
              <a:rPr lang="en-US" dirty="0" smtClean="0"/>
              <a:t>Various procedures/skills</a:t>
            </a:r>
          </a:p>
          <a:p>
            <a:r>
              <a:rPr lang="en-US" dirty="0" smtClean="0"/>
              <a:t>LED lights to teach regularly developing children</a:t>
            </a:r>
          </a:p>
          <a:p>
            <a:r>
              <a:rPr lang="en-US" dirty="0" smtClean="0"/>
              <a:t>Other populations…</a:t>
            </a:r>
          </a:p>
          <a:p>
            <a:r>
              <a:rPr lang="en-US" dirty="0" smtClean="0"/>
              <a:t>Other prompting innovations…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99032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070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Draft one is NEVER the last draft.  Draft ten is more like it.</a:t>
            </a:r>
          </a:p>
          <a:p>
            <a:r>
              <a:rPr lang="en-US" dirty="0" smtClean="0"/>
              <a:t>Within the same field, professionals have differing procedures and methods</a:t>
            </a:r>
          </a:p>
          <a:p>
            <a:r>
              <a:rPr lang="en-US" dirty="0" smtClean="0"/>
              <a:t>A proposal can take about nine months, even without HSIRB submission</a:t>
            </a:r>
          </a:p>
          <a:p>
            <a:r>
              <a:rPr lang="en-US" dirty="0" smtClean="0"/>
              <a:t>Wording is everything sometimes</a:t>
            </a:r>
          </a:p>
          <a:p>
            <a:pPr lvl="1"/>
            <a:r>
              <a:rPr lang="en-US" dirty="0" smtClean="0"/>
              <a:t>My understanding=different from others</a:t>
            </a:r>
          </a:p>
          <a:p>
            <a:r>
              <a:rPr lang="en-US" dirty="0" smtClean="0"/>
              <a:t>Making a mistake/misunderstanding is a learning opportunity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368"/>
            <a:ext cx="8229600" cy="1399032"/>
          </a:xfrm>
        </p:spPr>
        <p:txBody>
          <a:bodyPr/>
          <a:lstStyle/>
          <a:p>
            <a:r>
              <a:rPr lang="en-US" dirty="0" smtClean="0"/>
              <a:t>My Honors 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Focus on psychology major</a:t>
            </a:r>
          </a:p>
          <a:p>
            <a:r>
              <a:rPr lang="en-US" dirty="0" smtClean="0"/>
              <a:t>Research-oriented after lab involvement Fall 2009</a:t>
            </a:r>
          </a:p>
          <a:p>
            <a:r>
              <a:rPr lang="en-US" dirty="0" smtClean="0"/>
              <a:t>Research familiarity:</a:t>
            </a:r>
          </a:p>
          <a:p>
            <a:pPr lvl="1"/>
            <a:r>
              <a:rPr lang="en-US" dirty="0" smtClean="0"/>
              <a:t>Choice-related grant project scoring integrity data</a:t>
            </a:r>
          </a:p>
          <a:p>
            <a:pPr lvl="1"/>
            <a:r>
              <a:rPr lang="en-US" dirty="0" smtClean="0"/>
              <a:t>Behavioral research methods</a:t>
            </a:r>
          </a:p>
          <a:p>
            <a:pPr lvl="1"/>
            <a:r>
              <a:rPr lang="en-US" dirty="0" smtClean="0"/>
              <a:t>Graduate students’ work in the lab</a:t>
            </a:r>
          </a:p>
          <a:p>
            <a:pPr lvl="1"/>
            <a:r>
              <a:rPr lang="en-US" dirty="0" smtClean="0"/>
              <a:t>Observation of research run at </a:t>
            </a:r>
            <a:r>
              <a:rPr lang="en-US" dirty="0" err="1" smtClean="0"/>
              <a:t>Croyden</a:t>
            </a:r>
            <a:r>
              <a:rPr lang="en-US" dirty="0" smtClean="0"/>
              <a:t> Avenue School</a:t>
            </a:r>
            <a:endParaRPr lang="en-US" dirty="0"/>
          </a:p>
        </p:txBody>
      </p:sp>
      <p:pic>
        <p:nvPicPr>
          <p:cNvPr id="1028" name="Picture 4" descr="http://documents.clubexpress.com/clubs/886234/graphics/St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8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/>
          <a:lstStyle/>
          <a:p>
            <a:r>
              <a:rPr lang="en-US" dirty="0" smtClean="0"/>
              <a:t>Patience is not my strong point…but persistence is!</a:t>
            </a:r>
          </a:p>
          <a:p>
            <a:pPr lvl="1"/>
            <a:r>
              <a:rPr lang="en-US" dirty="0" smtClean="0"/>
              <a:t>Emails, meetings, etc.</a:t>
            </a:r>
          </a:p>
          <a:p>
            <a:r>
              <a:rPr lang="en-US" dirty="0" smtClean="0"/>
              <a:t>Sometimes the first idea is the best</a:t>
            </a:r>
          </a:p>
          <a:p>
            <a:pPr lvl="1"/>
            <a:r>
              <a:rPr lang="en-US" dirty="0" smtClean="0"/>
              <a:t>Learning occurs with a mock proposal, too!</a:t>
            </a:r>
          </a:p>
          <a:p>
            <a:r>
              <a:rPr lang="en-US" dirty="0" smtClean="0"/>
              <a:t>HSIRB familiarity is beneficial for more than psychology</a:t>
            </a:r>
          </a:p>
          <a:p>
            <a:pPr lvl="1"/>
            <a:r>
              <a:rPr lang="en-US" dirty="0" smtClean="0"/>
              <a:t>Speech pathology class</a:t>
            </a:r>
          </a:p>
          <a:p>
            <a:r>
              <a:rPr lang="en-US" dirty="0" smtClean="0"/>
              <a:t>Comments/Track changes tool on Microsoft Word=AMAZING!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/>
          <a:lstStyle/>
          <a:p>
            <a:r>
              <a:rPr lang="en-US" dirty="0" smtClean="0"/>
              <a:t>Psychology not a current pursuit for graduate school—but thesis experience still applies</a:t>
            </a:r>
          </a:p>
          <a:p>
            <a:pPr lvl="1"/>
            <a:r>
              <a:rPr lang="en-US" dirty="0" smtClean="0"/>
              <a:t>Procedures, research mindset, communication, independence, professionalism</a:t>
            </a:r>
          </a:p>
          <a:p>
            <a:r>
              <a:rPr lang="en-US" dirty="0" smtClean="0"/>
              <a:t>Glad to complete my thesis a year early</a:t>
            </a:r>
          </a:p>
          <a:p>
            <a:r>
              <a:rPr lang="en-US" dirty="0" smtClean="0"/>
              <a:t>Staying involved with the lab—beneficial!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229600" cy="3124200"/>
          </a:xfrm>
        </p:spPr>
        <p:txBody>
          <a:bodyPr/>
          <a:lstStyle/>
          <a:p>
            <a:pPr algn="ctr"/>
            <a:r>
              <a:rPr lang="en-US" dirty="0" smtClean="0"/>
              <a:t>Nicole</a:t>
            </a:r>
          </a:p>
          <a:p>
            <a:pPr algn="ctr"/>
            <a:r>
              <a:rPr lang="en-US" dirty="0" smtClean="0"/>
              <a:t>Dr. Peterson</a:t>
            </a:r>
          </a:p>
          <a:p>
            <a:pPr algn="ctr"/>
            <a:r>
              <a:rPr lang="en-US" dirty="0" smtClean="0"/>
              <a:t>Lab</a:t>
            </a:r>
          </a:p>
          <a:p>
            <a:pPr algn="ctr"/>
            <a:r>
              <a:rPr lang="en-US" dirty="0" smtClean="0"/>
              <a:t>Dr. Van </a:t>
            </a:r>
            <a:r>
              <a:rPr lang="en-US" dirty="0" err="1" smtClean="0"/>
              <a:t>Houten</a:t>
            </a:r>
            <a:r>
              <a:rPr lang="en-US" dirty="0" smtClean="0"/>
              <a:t>/Nicole Cambridge</a:t>
            </a:r>
          </a:p>
          <a:p>
            <a:pPr algn="ctr"/>
            <a:r>
              <a:rPr lang="en-US" dirty="0" smtClean="0"/>
              <a:t>WMU!</a:t>
            </a:r>
            <a:endParaRPr lang="en-US" dirty="0"/>
          </a:p>
        </p:txBody>
      </p:sp>
      <p:pic>
        <p:nvPicPr>
          <p:cNvPr id="2050" name="Picture 2" descr="http://www.speedace.info/solar_cars/solar_car_images/western_michigan_university_buster_bronco_WMU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2209800" cy="182500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http://www.searchenginepeople.com/i/thank-yo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19600"/>
            <a:ext cx="2751667" cy="20637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399032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15000"/>
          </a:xfrm>
        </p:spPr>
        <p:txBody>
          <a:bodyPr>
            <a:normAutofit fontScale="40000" lnSpcReduction="20000"/>
          </a:bodyPr>
          <a:lstStyle/>
          <a:p>
            <a:r>
              <a:rPr lang="en-US" sz="3300" dirty="0" smtClean="0"/>
              <a:t>Baird, G., </a:t>
            </a:r>
            <a:r>
              <a:rPr lang="en-US" sz="3300" dirty="0" err="1" smtClean="0"/>
              <a:t>Simonoff</a:t>
            </a:r>
            <a:r>
              <a:rPr lang="en-US" sz="3300" dirty="0" smtClean="0"/>
              <a:t>, E., Pickles, A., Chandler, S., </a:t>
            </a:r>
            <a:r>
              <a:rPr lang="en-US" sz="3300" dirty="0" err="1" smtClean="0"/>
              <a:t>Loucas</a:t>
            </a:r>
            <a:r>
              <a:rPr lang="en-US" sz="3300" dirty="0" smtClean="0"/>
              <a:t>, T., Meldrum, D., &amp; </a:t>
            </a:r>
            <a:r>
              <a:rPr lang="en-US" sz="3300" dirty="0" err="1" smtClean="0"/>
              <a:t>Charman</a:t>
            </a:r>
            <a:r>
              <a:rPr lang="en-US" sz="3300" dirty="0" smtClean="0"/>
              <a:t>, T.</a:t>
            </a:r>
          </a:p>
          <a:p>
            <a:pPr>
              <a:buNone/>
            </a:pPr>
            <a:r>
              <a:rPr lang="en-US" sz="3300" dirty="0" smtClean="0"/>
              <a:t>		(2006). Prevalence of disorders of the autism spectrum in a population cohort of</a:t>
            </a:r>
          </a:p>
          <a:p>
            <a:pPr>
              <a:buNone/>
            </a:pPr>
            <a:r>
              <a:rPr lang="en-US" sz="3300" dirty="0" smtClean="0"/>
              <a:t>		children in south Thames:  The Special Needs and Autism Project (SNAP). </a:t>
            </a:r>
            <a:r>
              <a:rPr lang="en-US" sz="3300" i="1" dirty="0" smtClean="0"/>
              <a:t>Lancet, 368,</a:t>
            </a:r>
            <a:r>
              <a:rPr lang="en-US" sz="3300" dirty="0" smtClean="0"/>
              <a:t> 	210–215. doi:10.1016/S0140-6736(06)69041-7</a:t>
            </a:r>
          </a:p>
          <a:p>
            <a:pPr>
              <a:buNone/>
            </a:pPr>
            <a:r>
              <a:rPr lang="en-US" sz="3300" dirty="0" smtClean="0"/>
              <a:t> </a:t>
            </a:r>
          </a:p>
          <a:p>
            <a:r>
              <a:rPr lang="en-US" sz="3300" dirty="0" smtClean="0"/>
              <a:t>Green, G. (2001). Behavior analytic instruction for learners with autism:  Advances in stimulus 	control technology. </a:t>
            </a:r>
            <a:r>
              <a:rPr lang="en-US" sz="3300" i="1" dirty="0" smtClean="0"/>
              <a:t>Focus on Autism and Other Developmental Disabilities, 16,</a:t>
            </a:r>
            <a:r>
              <a:rPr lang="en-US" sz="3300" dirty="0" smtClean="0"/>
              <a:t> 72-85.</a:t>
            </a:r>
          </a:p>
          <a:p>
            <a:pPr>
              <a:buNone/>
            </a:pPr>
            <a:r>
              <a:rPr lang="en-US" sz="3300" b="1" dirty="0" smtClean="0"/>
              <a:t> </a:t>
            </a:r>
            <a:endParaRPr lang="en-US" sz="3300" dirty="0" smtClean="0"/>
          </a:p>
          <a:p>
            <a:r>
              <a:rPr lang="en-US" sz="3300" dirty="0" smtClean="0"/>
              <a:t>Hayward, D., </a:t>
            </a:r>
            <a:r>
              <a:rPr lang="en-US" sz="3300" dirty="0" err="1" smtClean="0"/>
              <a:t>Eikeseth</a:t>
            </a:r>
            <a:r>
              <a:rPr lang="en-US" sz="3300" dirty="0" smtClean="0"/>
              <a:t>, S., Gale, C., &amp; Morgan, S. (2009). Assessing progress during treatment for 	young children with autism receiving intensive behavioral interventions. </a:t>
            </a:r>
            <a:r>
              <a:rPr lang="en-US" sz="3300" i="1" dirty="0" smtClean="0"/>
              <a:t>Autism, 13,</a:t>
            </a:r>
            <a:r>
              <a:rPr lang="en-US" sz="3300" dirty="0" smtClean="0"/>
              <a:t> 613-	633. doi:10.1177/108835760101600203</a:t>
            </a:r>
          </a:p>
          <a:p>
            <a:pPr>
              <a:buNone/>
            </a:pPr>
            <a:r>
              <a:rPr lang="en-US" sz="3300" dirty="0" smtClean="0"/>
              <a:t> </a:t>
            </a:r>
          </a:p>
          <a:p>
            <a:r>
              <a:rPr lang="en-US" sz="3300" dirty="0" err="1" smtClean="0"/>
              <a:t>Malott</a:t>
            </a:r>
            <a:r>
              <a:rPr lang="en-US" sz="3300" dirty="0" smtClean="0"/>
              <a:t>, R. (2007). </a:t>
            </a:r>
            <a:r>
              <a:rPr lang="en-US" sz="3300" i="1" dirty="0" smtClean="0"/>
              <a:t>Principles of Behavior</a:t>
            </a:r>
            <a:r>
              <a:rPr lang="en-US" sz="3300" dirty="0" smtClean="0"/>
              <a:t>. Upper Saddle River, N.J.:  Pearson Prentice Hall.</a:t>
            </a:r>
          </a:p>
          <a:p>
            <a:pPr>
              <a:buNone/>
            </a:pPr>
            <a:r>
              <a:rPr lang="en-US" sz="3300" b="1" dirty="0" smtClean="0"/>
              <a:t> </a:t>
            </a:r>
            <a:endParaRPr lang="en-US" sz="3300" dirty="0" smtClean="0"/>
          </a:p>
          <a:p>
            <a:r>
              <a:rPr lang="en-US" sz="3300" dirty="0" smtClean="0"/>
              <a:t>Matson, J., Wilkins, J., &amp; Gonzalez, M. (2008). Early identification and diagnosis in autism 	spectrum disorders in young children and infants: How early is too early. </a:t>
            </a:r>
            <a:r>
              <a:rPr lang="en-US" sz="3300" i="1" dirty="0" smtClean="0"/>
              <a:t>Research in 	Autism Spectrum Disorders, 2</a:t>
            </a:r>
            <a:r>
              <a:rPr lang="en-US" sz="3300" dirty="0" smtClean="0"/>
              <a:t>(1), 75-84. doi:10.1016/j.rasd.2007.03.002</a:t>
            </a:r>
          </a:p>
          <a:p>
            <a:pPr>
              <a:buNone/>
            </a:pPr>
            <a:r>
              <a:rPr lang="en-US" sz="3300" dirty="0" smtClean="0"/>
              <a:t> </a:t>
            </a:r>
          </a:p>
          <a:p>
            <a:r>
              <a:rPr lang="en-US" sz="3300" dirty="0" err="1" smtClean="0"/>
              <a:t>Muthu</a:t>
            </a:r>
            <a:r>
              <a:rPr lang="en-US" sz="3300" dirty="0" smtClean="0"/>
              <a:t>, S., </a:t>
            </a:r>
            <a:r>
              <a:rPr lang="en-US" sz="3300" dirty="0" err="1" smtClean="0"/>
              <a:t>Schuurmans</a:t>
            </a:r>
            <a:r>
              <a:rPr lang="en-US" sz="3300" dirty="0" smtClean="0"/>
              <a:t>, F., &amp; </a:t>
            </a:r>
            <a:r>
              <a:rPr lang="en-US" sz="3300" dirty="0" err="1" smtClean="0"/>
              <a:t>Pashley</a:t>
            </a:r>
            <a:r>
              <a:rPr lang="en-US" sz="3300" dirty="0" smtClean="0"/>
              <a:t>, M. (2002). Red, green and blue LEDs for white light 	illumination. </a:t>
            </a:r>
            <a:r>
              <a:rPr lang="en-US" sz="3300" i="1" dirty="0" smtClean="0"/>
              <a:t>IEEE Journal on Selected Topics in Quantum</a:t>
            </a:r>
            <a:r>
              <a:rPr lang="en-US" sz="3300" dirty="0" smtClean="0"/>
              <a:t> </a:t>
            </a:r>
            <a:r>
              <a:rPr lang="en-US" sz="3300" i="1" dirty="0" smtClean="0"/>
              <a:t>Electronics, 8,</a:t>
            </a:r>
            <a:r>
              <a:rPr lang="en-US" sz="3300" dirty="0" smtClean="0"/>
              <a:t> 327-332. Retrieved 	from http://focs.eng.uci.edu</a:t>
            </a:r>
          </a:p>
          <a:p>
            <a:pPr>
              <a:buNone/>
            </a:pPr>
            <a:r>
              <a:rPr lang="en-US" sz="3300" dirty="0" smtClean="0"/>
              <a:t> </a:t>
            </a:r>
          </a:p>
          <a:p>
            <a:r>
              <a:rPr lang="en-US" sz="3300" dirty="0" smtClean="0"/>
              <a:t>Russell, G., Ford, T., Steer, C., &amp; Golding, J. (2010). Identification of children with the same level 	of impairment as children on the autistic spectrum, and analysis of their service us. </a:t>
            </a:r>
            <a:r>
              <a:rPr lang="en-US" sz="3300" i="1" dirty="0" smtClean="0"/>
              <a:t>The 	Journal of Child Psychology and Psychiatry, 51,</a:t>
            </a:r>
            <a:r>
              <a:rPr lang="en-US" sz="3300" dirty="0" smtClean="0"/>
              <a:t> 643-651. 	doi:10.1111/j.14697610.2010.02233.x</a:t>
            </a:r>
            <a:endParaRPr lang="en-US" sz="3300" b="1" dirty="0" smtClean="0"/>
          </a:p>
          <a:p>
            <a:pPr>
              <a:buNone/>
            </a:pPr>
            <a:r>
              <a:rPr lang="en-US" sz="3300" b="1" dirty="0" smtClean="0"/>
              <a:t> </a:t>
            </a:r>
            <a:endParaRPr lang="en-US" sz="3300" dirty="0" smtClean="0"/>
          </a:p>
          <a:p>
            <a:r>
              <a:rPr lang="en-US" sz="3300" dirty="0" smtClean="0"/>
              <a:t>Van </a:t>
            </a:r>
            <a:r>
              <a:rPr lang="en-US" sz="3300" dirty="0" err="1" smtClean="0"/>
              <a:t>Houten</a:t>
            </a:r>
            <a:r>
              <a:rPr lang="en-US" sz="3300" dirty="0" smtClean="0"/>
              <a:t>, R. &amp; Cambridge, N. (2009). Project spotlight:  Using LED lights to increase the 	efficiency and effectiveness of discrimination training of children with autism. </a:t>
            </a:r>
            <a:r>
              <a:rPr lang="en-US" sz="3300" i="1" dirty="0" smtClean="0"/>
              <a:t>HSIRB 	Protocol Project Number 08-10-28</a:t>
            </a:r>
            <a:r>
              <a:rPr lang="en-US" sz="3300" dirty="0" smtClean="0"/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Research…Where to Start?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352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Began searching Spring 2010 for honors thesis topics</a:t>
            </a:r>
          </a:p>
          <a:p>
            <a:pPr lvl="1"/>
            <a:r>
              <a:rPr lang="en-US" dirty="0" smtClean="0"/>
              <a:t>Lab-related?  </a:t>
            </a:r>
          </a:p>
          <a:p>
            <a:pPr lvl="1"/>
            <a:r>
              <a:rPr lang="en-US" dirty="0" smtClean="0"/>
              <a:t>Personal interests?  </a:t>
            </a:r>
          </a:p>
          <a:p>
            <a:pPr lvl="1"/>
            <a:r>
              <a:rPr lang="en-US" dirty="0" smtClean="0"/>
              <a:t>Graduate student thesis?</a:t>
            </a:r>
          </a:p>
          <a:p>
            <a:r>
              <a:rPr lang="en-US" dirty="0" smtClean="0"/>
              <a:t>Personal topic deadline:  End of Spring semester 2010</a:t>
            </a:r>
            <a:endParaRPr lang="en-US" dirty="0"/>
          </a:p>
        </p:txBody>
      </p:sp>
      <p:pic>
        <p:nvPicPr>
          <p:cNvPr id="1026" name="Picture 2" descr="C:\Documents and Settings\pkk7532\Local Settings\Temporary Internet Files\Content.IE5\YEAFRAXD\MC91021640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4343400"/>
            <a:ext cx="2638425" cy="2298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399032"/>
          </a:xfrm>
        </p:spPr>
        <p:txBody>
          <a:bodyPr/>
          <a:lstStyle/>
          <a:p>
            <a:r>
              <a:rPr lang="en-US" smtClean="0"/>
              <a:t>My Research Interests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Behavioral psychology</a:t>
            </a:r>
          </a:p>
          <a:p>
            <a:r>
              <a:rPr lang="en-US" dirty="0" smtClean="0"/>
              <a:t>Autism/developmental disabilities</a:t>
            </a:r>
          </a:p>
          <a:p>
            <a:r>
              <a:rPr lang="en-US" dirty="0" smtClean="0"/>
              <a:t>Verbal language/language acquisition</a:t>
            </a:r>
          </a:p>
          <a:p>
            <a:r>
              <a:rPr lang="en-US" dirty="0" smtClean="0"/>
              <a:t>Social stories/pragmatics</a:t>
            </a:r>
          </a:p>
          <a:p>
            <a:r>
              <a:rPr lang="en-US" dirty="0" smtClean="0"/>
              <a:t>Learning</a:t>
            </a:r>
          </a:p>
          <a:p>
            <a:r>
              <a:rPr lang="en-US" dirty="0" smtClean="0"/>
              <a:t>Children</a:t>
            </a:r>
          </a:p>
          <a:p>
            <a:r>
              <a:rPr lang="en-US" dirty="0" smtClean="0"/>
              <a:t>Discrete Trial Training</a:t>
            </a:r>
          </a:p>
        </p:txBody>
      </p:sp>
      <p:pic>
        <p:nvPicPr>
          <p:cNvPr id="2051" name="Picture 3" descr="C:\Documents and Settings\pkk7532\Local Settings\Temporary Internet Files\Content.IE5\YEAFRAXD\MC90043481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4038372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768"/>
            <a:ext cx="8229600" cy="1399032"/>
          </a:xfrm>
        </p:spPr>
        <p:txBody>
          <a:bodyPr/>
          <a:lstStyle/>
          <a:p>
            <a:r>
              <a:rPr lang="en-US" dirty="0" smtClean="0"/>
              <a:t>Using My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Bounced ideas off of Dr. Peterson, Nicole, Shawn, and others from the lab</a:t>
            </a:r>
          </a:p>
          <a:p>
            <a:r>
              <a:rPr lang="en-US" dirty="0" smtClean="0"/>
              <a:t>Read articles from several scholarly journals</a:t>
            </a:r>
          </a:p>
          <a:p>
            <a:pPr lvl="1"/>
            <a:r>
              <a:rPr lang="en-US" dirty="0" smtClean="0"/>
              <a:t>Verbal behavior/speech pathology</a:t>
            </a:r>
            <a:endParaRPr lang="en-US" dirty="0"/>
          </a:p>
          <a:p>
            <a:pPr lvl="1"/>
            <a:r>
              <a:rPr lang="en-US" dirty="0" smtClean="0"/>
              <a:t>Social stories</a:t>
            </a:r>
          </a:p>
          <a:p>
            <a:r>
              <a:rPr lang="en-US" dirty="0" smtClean="0"/>
              <a:t>Inquired about lab referrals for case study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99032"/>
          </a:xfrm>
        </p:spPr>
        <p:txBody>
          <a:bodyPr/>
          <a:lstStyle/>
          <a:p>
            <a:r>
              <a:rPr lang="en-US" dirty="0" smtClean="0"/>
              <a:t>LED Project Pursuit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r>
              <a:rPr lang="en-US" dirty="0" smtClean="0"/>
              <a:t>Lab presented with LED Proposal by Dr. Van </a:t>
            </a:r>
            <a:r>
              <a:rPr lang="en-US" dirty="0" err="1" smtClean="0"/>
              <a:t>Houten</a:t>
            </a:r>
            <a:endParaRPr lang="en-US" dirty="0" smtClean="0"/>
          </a:p>
          <a:p>
            <a:r>
              <a:rPr lang="en-US" dirty="0" smtClean="0"/>
              <a:t>Initially fascinated by device</a:t>
            </a:r>
          </a:p>
          <a:p>
            <a:r>
              <a:rPr lang="en-US" dirty="0" smtClean="0"/>
              <a:t>Wanted to take part in some way</a:t>
            </a:r>
          </a:p>
          <a:p>
            <a:r>
              <a:rPr lang="en-US" dirty="0" smtClean="0"/>
              <a:t>Potential to include five interests:</a:t>
            </a:r>
          </a:p>
          <a:p>
            <a:pPr lvl="1"/>
            <a:r>
              <a:rPr lang="en-US" dirty="0" smtClean="0"/>
              <a:t>Behavioral psychology</a:t>
            </a:r>
          </a:p>
          <a:p>
            <a:pPr lvl="1"/>
            <a:r>
              <a:rPr lang="en-US" dirty="0" smtClean="0"/>
              <a:t>Autism</a:t>
            </a:r>
          </a:p>
          <a:p>
            <a:pPr lvl="1"/>
            <a:r>
              <a:rPr lang="en-US" dirty="0" smtClean="0"/>
              <a:t>Learning</a:t>
            </a:r>
          </a:p>
          <a:p>
            <a:pPr lvl="1"/>
            <a:r>
              <a:rPr lang="en-US" dirty="0" smtClean="0"/>
              <a:t>Children</a:t>
            </a:r>
          </a:p>
          <a:p>
            <a:pPr lvl="1"/>
            <a:r>
              <a:rPr lang="en-US" dirty="0" smtClean="0"/>
              <a:t>Discrete Trial Training</a:t>
            </a:r>
          </a:p>
          <a:p>
            <a:pPr lvl="1"/>
            <a:endParaRPr lang="en-US" dirty="0"/>
          </a:p>
        </p:txBody>
      </p:sp>
      <p:pic>
        <p:nvPicPr>
          <p:cNvPr id="3074" name="Picture 2" descr="C:\Documents and Settings\pkk7532\Local Settings\Temporary Internet Files\Content.IE5\TUFMJ2QS\MC9003841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4419600"/>
            <a:ext cx="1680667" cy="1815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Importance of Background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proposal—issues posed with first submission (respondent conditioning…)</a:t>
            </a:r>
          </a:p>
          <a:p>
            <a:r>
              <a:rPr lang="en-US" dirty="0" smtClean="0"/>
              <a:t>HSIRB letter (initial proposal)</a:t>
            </a:r>
          </a:p>
          <a:p>
            <a:r>
              <a:rPr lang="en-US" dirty="0" smtClean="0"/>
              <a:t>Unfamiliarity with LED</a:t>
            </a:r>
          </a:p>
          <a:p>
            <a:r>
              <a:rPr lang="en-US" dirty="0" smtClean="0"/>
              <a:t>Receptive identification</a:t>
            </a:r>
          </a:p>
          <a:p>
            <a:r>
              <a:rPr lang="en-US" dirty="0" smtClean="0"/>
              <a:t>Reviewing behavioral principals to be discussed in the proposal</a:t>
            </a:r>
          </a:p>
          <a:p>
            <a:r>
              <a:rPr lang="en-US" dirty="0" smtClean="0"/>
              <a:t>Defining autism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Making the Commitment…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Contacted Human Subjects Institute Review Board</a:t>
            </a:r>
          </a:p>
          <a:p>
            <a:pPr lvl="1"/>
            <a:r>
              <a:rPr lang="en-US" dirty="0" smtClean="0"/>
              <a:t>Using material from previously submitted proposal</a:t>
            </a:r>
          </a:p>
          <a:p>
            <a:r>
              <a:rPr lang="en-US" dirty="0" smtClean="0"/>
              <a:t>Contacted Dr. Van </a:t>
            </a:r>
            <a:r>
              <a:rPr lang="en-US" dirty="0" err="1" smtClean="0"/>
              <a:t>Houten’s</a:t>
            </a:r>
            <a:r>
              <a:rPr lang="en-US" dirty="0" smtClean="0"/>
              <a:t> graduate student</a:t>
            </a:r>
          </a:p>
          <a:p>
            <a:r>
              <a:rPr lang="en-US" dirty="0" smtClean="0"/>
              <a:t>Tested the LED apparatus</a:t>
            </a:r>
          </a:p>
          <a:p>
            <a:r>
              <a:rPr lang="en-US" dirty="0" smtClean="0"/>
              <a:t>Requested mentorship from Dr. Peterson and Nicole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768"/>
            <a:ext cx="8229600" cy="1399032"/>
          </a:xfrm>
        </p:spPr>
        <p:txBody>
          <a:bodyPr/>
          <a:lstStyle/>
          <a:p>
            <a:r>
              <a:rPr lang="en-US" dirty="0" smtClean="0"/>
              <a:t>Draft One—and Beyond!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en-US" dirty="0" smtClean="0"/>
              <a:t>Became familiar with Dr. Peterson’s choice-making grant proposal</a:t>
            </a:r>
          </a:p>
          <a:p>
            <a:pPr lvl="1"/>
            <a:r>
              <a:rPr lang="en-US" dirty="0" smtClean="0"/>
              <a:t>HSIRB formatting</a:t>
            </a:r>
          </a:p>
          <a:p>
            <a:pPr lvl="1"/>
            <a:r>
              <a:rPr lang="en-US" dirty="0" smtClean="0"/>
              <a:t>Content/sections to include</a:t>
            </a:r>
          </a:p>
          <a:p>
            <a:pPr lvl="1"/>
            <a:r>
              <a:rPr lang="en-US" dirty="0" smtClean="0"/>
              <a:t>Appendices/forms</a:t>
            </a:r>
          </a:p>
          <a:p>
            <a:r>
              <a:rPr lang="en-US" dirty="0" smtClean="0"/>
              <a:t>Began drafting early Summer 2010</a:t>
            </a:r>
          </a:p>
          <a:p>
            <a:pPr lvl="1"/>
            <a:r>
              <a:rPr lang="en-US" dirty="0" smtClean="0"/>
              <a:t>Intended goal to begin collecting data Fall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751</TotalTime>
  <Words>832</Words>
  <Application>Microsoft Office PowerPoint</Application>
  <PresentationFormat>On-screen Show (4:3)</PresentationFormat>
  <Paragraphs>165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Verve</vt:lpstr>
      <vt:lpstr>Proposing Research:   An Undergraduate’s Learning Experience</vt:lpstr>
      <vt:lpstr>My Honors Thesis</vt:lpstr>
      <vt:lpstr>Research…Where to Start?</vt:lpstr>
      <vt:lpstr>My Research Interests</vt:lpstr>
      <vt:lpstr>Using My Resources</vt:lpstr>
      <vt:lpstr>LED Project Pursuit</vt:lpstr>
      <vt:lpstr>The Importance of Background Research</vt:lpstr>
      <vt:lpstr>Before Making the Commitment…</vt:lpstr>
      <vt:lpstr>Draft One—and Beyond!</vt:lpstr>
      <vt:lpstr>Reality Check:  Recruitment</vt:lpstr>
      <vt:lpstr>The Proposal:  In a Nutshell</vt:lpstr>
      <vt:lpstr>…Nutshell Continued</vt:lpstr>
      <vt:lpstr>…Nutshell Continued</vt:lpstr>
      <vt:lpstr>…Nutshell Continued</vt:lpstr>
      <vt:lpstr>A Venture In Graphing</vt:lpstr>
      <vt:lpstr>The Graph (Hypothetical Data) </vt:lpstr>
      <vt:lpstr>Demonstration</vt:lpstr>
      <vt:lpstr>Possibilities for Future</vt:lpstr>
      <vt:lpstr>Lessons Learned</vt:lpstr>
      <vt:lpstr>Lessons Learned Continued</vt:lpstr>
      <vt:lpstr>Reflection</vt:lpstr>
      <vt:lpstr>Thank You</vt:lpstr>
      <vt:lpstr>References</vt:lpstr>
    </vt:vector>
  </TitlesOfParts>
  <Company>CHHS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THESIS!!!</dc:title>
  <dc:creator>WMU</dc:creator>
  <cp:lastModifiedBy>Michele</cp:lastModifiedBy>
  <cp:revision>58</cp:revision>
  <dcterms:created xsi:type="dcterms:W3CDTF">2010-10-07T21:09:52Z</dcterms:created>
  <dcterms:modified xsi:type="dcterms:W3CDTF">2012-05-17T10:51:55Z</dcterms:modified>
</cp:coreProperties>
</file>