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theme/themeOverride3.xml" ContentType="application/vnd.openxmlformats-officedocument.themeOverr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theme/themeOverride1.xml" ContentType="application/vnd.openxmlformats-officedocument.themeOverr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theme/themeOverride2.xml" ContentType="application/vnd.openxmlformats-officedocument.themeOverr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2" r:id="rId1"/>
  </p:sldMasterIdLst>
  <p:notesMasterIdLst>
    <p:notesMasterId r:id="rId33"/>
  </p:notesMasterIdLst>
  <p:handoutMasterIdLst>
    <p:handoutMasterId r:id="rId34"/>
  </p:handoutMasterIdLst>
  <p:sldIdLst>
    <p:sldId id="256" r:id="rId2"/>
    <p:sldId id="282" r:id="rId3"/>
    <p:sldId id="258" r:id="rId4"/>
    <p:sldId id="259" r:id="rId5"/>
    <p:sldId id="260" r:id="rId6"/>
    <p:sldId id="289" r:id="rId7"/>
    <p:sldId id="283" r:id="rId8"/>
    <p:sldId id="261" r:id="rId9"/>
    <p:sldId id="263" r:id="rId10"/>
    <p:sldId id="262" r:id="rId11"/>
    <p:sldId id="285" r:id="rId12"/>
    <p:sldId id="264" r:id="rId13"/>
    <p:sldId id="267" r:id="rId14"/>
    <p:sldId id="268" r:id="rId15"/>
    <p:sldId id="269" r:id="rId16"/>
    <p:sldId id="270" r:id="rId17"/>
    <p:sldId id="286" r:id="rId18"/>
    <p:sldId id="287" r:id="rId19"/>
    <p:sldId id="288" r:id="rId20"/>
    <p:sldId id="271" r:id="rId21"/>
    <p:sldId id="272" r:id="rId22"/>
    <p:sldId id="273" r:id="rId23"/>
    <p:sldId id="274" r:id="rId24"/>
    <p:sldId id="276" r:id="rId25"/>
    <p:sldId id="275" r:id="rId26"/>
    <p:sldId id="278" r:id="rId27"/>
    <p:sldId id="277" r:id="rId28"/>
    <p:sldId id="279" r:id="rId29"/>
    <p:sldId id="280" r:id="rId30"/>
    <p:sldId id="284" r:id="rId31"/>
    <p:sldId id="281" r:id="rId32"/>
  </p:sldIdLst>
  <p:sldSz cx="9144000" cy="6858000" type="screen4x3"/>
  <p:notesSz cx="6954838" cy="93091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Arial" charset="0"/>
      </a:defRPr>
    </a:lvl1pPr>
    <a:lvl2pPr marL="457200" algn="l" rtl="0" fontAlgn="base">
      <a:spcBef>
        <a:spcPct val="0"/>
      </a:spcBef>
      <a:spcAft>
        <a:spcPct val="0"/>
      </a:spcAft>
      <a:defRPr kern="1200">
        <a:solidFill>
          <a:schemeClr val="tx1"/>
        </a:solidFill>
        <a:latin typeface="Times New Roman" pitchFamily="18" charset="0"/>
        <a:ea typeface="+mn-ea"/>
        <a:cs typeface="Arial" charset="0"/>
      </a:defRPr>
    </a:lvl2pPr>
    <a:lvl3pPr marL="914400" algn="l" rtl="0" fontAlgn="base">
      <a:spcBef>
        <a:spcPct val="0"/>
      </a:spcBef>
      <a:spcAft>
        <a:spcPct val="0"/>
      </a:spcAft>
      <a:defRPr kern="1200">
        <a:solidFill>
          <a:schemeClr val="tx1"/>
        </a:solidFill>
        <a:latin typeface="Times New Roman" pitchFamily="18" charset="0"/>
        <a:ea typeface="+mn-ea"/>
        <a:cs typeface="Arial" charset="0"/>
      </a:defRPr>
    </a:lvl3pPr>
    <a:lvl4pPr marL="1371600" algn="l" rtl="0" fontAlgn="base">
      <a:spcBef>
        <a:spcPct val="0"/>
      </a:spcBef>
      <a:spcAft>
        <a:spcPct val="0"/>
      </a:spcAft>
      <a:defRPr kern="1200">
        <a:solidFill>
          <a:schemeClr val="tx1"/>
        </a:solidFill>
        <a:latin typeface="Times New Roman" pitchFamily="18" charset="0"/>
        <a:ea typeface="+mn-ea"/>
        <a:cs typeface="Arial" charset="0"/>
      </a:defRPr>
    </a:lvl4pPr>
    <a:lvl5pPr marL="1828800" algn="l" rtl="0" fontAlgn="base">
      <a:spcBef>
        <a:spcPct val="0"/>
      </a:spcBef>
      <a:spcAft>
        <a:spcPct val="0"/>
      </a:spcAft>
      <a:defRPr kern="1200">
        <a:solidFill>
          <a:schemeClr val="tx1"/>
        </a:solidFill>
        <a:latin typeface="Times New Roman" pitchFamily="18" charset="0"/>
        <a:ea typeface="+mn-ea"/>
        <a:cs typeface="Arial" charset="0"/>
      </a:defRPr>
    </a:lvl5pPr>
    <a:lvl6pPr marL="2286000" algn="l" defTabSz="914400" rtl="0" eaLnBrk="1" latinLnBrk="0" hangingPunct="1">
      <a:defRPr kern="1200">
        <a:solidFill>
          <a:schemeClr val="tx1"/>
        </a:solidFill>
        <a:latin typeface="Times New Roman" pitchFamily="18" charset="0"/>
        <a:ea typeface="+mn-ea"/>
        <a:cs typeface="Arial" charset="0"/>
      </a:defRPr>
    </a:lvl6pPr>
    <a:lvl7pPr marL="2743200" algn="l" defTabSz="914400" rtl="0" eaLnBrk="1" latinLnBrk="0" hangingPunct="1">
      <a:defRPr kern="1200">
        <a:solidFill>
          <a:schemeClr val="tx1"/>
        </a:solidFill>
        <a:latin typeface="Times New Roman" pitchFamily="18" charset="0"/>
        <a:ea typeface="+mn-ea"/>
        <a:cs typeface="Arial" charset="0"/>
      </a:defRPr>
    </a:lvl7pPr>
    <a:lvl8pPr marL="3200400" algn="l" defTabSz="914400" rtl="0" eaLnBrk="1" latinLnBrk="0" hangingPunct="1">
      <a:defRPr kern="1200">
        <a:solidFill>
          <a:schemeClr val="tx1"/>
        </a:solidFill>
        <a:latin typeface="Times New Roman" pitchFamily="18" charset="0"/>
        <a:ea typeface="+mn-ea"/>
        <a:cs typeface="Arial" charset="0"/>
      </a:defRPr>
    </a:lvl8pPr>
    <a:lvl9pPr marL="3657600" algn="l" defTabSz="914400" rtl="0" eaLnBrk="1" latinLnBrk="0" hangingPunct="1">
      <a:defRPr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800000"/>
    <a:srgbClr val="279ACD"/>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46" autoAdjust="0"/>
    <p:restoredTop sz="78483" autoAdjust="0"/>
  </p:normalViewPr>
  <p:slideViewPr>
    <p:cSldViewPr>
      <p:cViewPr varScale="1">
        <p:scale>
          <a:sx n="83" d="100"/>
          <a:sy n="83" d="100"/>
        </p:scale>
        <p:origin x="-726" y="-90"/>
      </p:cViewPr>
      <p:guideLst>
        <p:guide orient="horz" pos="2160"/>
        <p:guide pos="2880"/>
      </p:guideLst>
    </p:cSldViewPr>
  </p:slideViewPr>
  <p:notesTextViewPr>
    <p:cViewPr>
      <p:scale>
        <a:sx n="100" d="100"/>
        <a:sy n="100" d="100"/>
      </p:scale>
      <p:origin x="0" y="0"/>
    </p:cViewPr>
  </p:notesTextViewPr>
  <p:notesViewPr>
    <p:cSldViewPr>
      <p:cViewPr>
        <p:scale>
          <a:sx n="89" d="100"/>
          <a:sy n="89" d="100"/>
        </p:scale>
        <p:origin x="-3054" y="-60"/>
      </p:cViewPr>
      <p:guideLst>
        <p:guide orient="horz" pos="2932"/>
        <p:guide pos="219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oleObject" Target="file:///F:\Professional\Research\Publications\PIM\Statistics\Graph\Hispanic%20Reasons%20by%20Time%20graph.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F:\Professional\Research\Publications\PIM\Statistics\Graph\Non%20Hispanic%20Reasons%20by%20Time%20graph.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F:\Professional\Research\Publications\PIM\Statistics\Graph\Percentage%20of%20Women%20stopping%20by%20month%20due%20to%20PIM.xlsx"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plotArea>
      <c:layout>
        <c:manualLayout>
          <c:layoutTarget val="inner"/>
          <c:xMode val="edge"/>
          <c:yMode val="edge"/>
          <c:x val="0.18936004322989111"/>
          <c:y val="6.3114754098360704E-2"/>
          <c:w val="0.5480200881752525"/>
          <c:h val="0.645922077363286"/>
        </c:manualLayout>
      </c:layout>
      <c:lineChart>
        <c:grouping val="standard"/>
        <c:ser>
          <c:idx val="0"/>
          <c:order val="0"/>
          <c:tx>
            <c:strRef>
              <c:f>Sheet1!$A$2</c:f>
              <c:strCache>
                <c:ptCount val="1"/>
                <c:pt idx="0">
                  <c:v>Perception of Insufficient Milk</c:v>
                </c:pt>
              </c:strCache>
            </c:strRef>
          </c:tx>
          <c:spPr>
            <a:ln>
              <a:solidFill>
                <a:srgbClr val="00B050"/>
              </a:solidFill>
            </a:ln>
          </c:spPr>
          <c:marker>
            <c:symbol val="none"/>
          </c:marker>
          <c:cat>
            <c:numRef>
              <c:f>Sheet1!$B$1:$M$1</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cat>
          <c:val>
            <c:numRef>
              <c:f>Sheet1!$B$2:$M$2</c:f>
              <c:numCache>
                <c:formatCode>General</c:formatCode>
                <c:ptCount val="12"/>
                <c:pt idx="0">
                  <c:v>19</c:v>
                </c:pt>
                <c:pt idx="1">
                  <c:v>12</c:v>
                </c:pt>
                <c:pt idx="2">
                  <c:v>19</c:v>
                </c:pt>
                <c:pt idx="3">
                  <c:v>8</c:v>
                </c:pt>
                <c:pt idx="4">
                  <c:v>10</c:v>
                </c:pt>
                <c:pt idx="5">
                  <c:v>8</c:v>
                </c:pt>
                <c:pt idx="6">
                  <c:v>5</c:v>
                </c:pt>
                <c:pt idx="7">
                  <c:v>2</c:v>
                </c:pt>
                <c:pt idx="8">
                  <c:v>2</c:v>
                </c:pt>
                <c:pt idx="9">
                  <c:v>0</c:v>
                </c:pt>
                <c:pt idx="10">
                  <c:v>1</c:v>
                </c:pt>
                <c:pt idx="11">
                  <c:v>5</c:v>
                </c:pt>
              </c:numCache>
            </c:numRef>
          </c:val>
        </c:ser>
        <c:ser>
          <c:idx val="1"/>
          <c:order val="1"/>
          <c:tx>
            <c:strRef>
              <c:f>Sheet1!$A$3</c:f>
              <c:strCache>
                <c:ptCount val="1"/>
                <c:pt idx="0">
                  <c:v>Other Maternal Problems</c:v>
                </c:pt>
              </c:strCache>
            </c:strRef>
          </c:tx>
          <c:marker>
            <c:symbol val="none"/>
          </c:marker>
          <c:cat>
            <c:numRef>
              <c:f>Sheet1!$B$1:$M$1</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cat>
          <c:val>
            <c:numRef>
              <c:f>Sheet1!$B$3:$M$3</c:f>
              <c:numCache>
                <c:formatCode>General</c:formatCode>
                <c:ptCount val="12"/>
                <c:pt idx="0">
                  <c:v>18</c:v>
                </c:pt>
                <c:pt idx="1">
                  <c:v>5</c:v>
                </c:pt>
                <c:pt idx="2">
                  <c:v>1</c:v>
                </c:pt>
                <c:pt idx="3">
                  <c:v>8</c:v>
                </c:pt>
                <c:pt idx="4">
                  <c:v>2</c:v>
                </c:pt>
                <c:pt idx="5">
                  <c:v>9</c:v>
                </c:pt>
                <c:pt idx="6">
                  <c:v>7</c:v>
                </c:pt>
                <c:pt idx="7">
                  <c:v>3</c:v>
                </c:pt>
                <c:pt idx="8">
                  <c:v>1</c:v>
                </c:pt>
                <c:pt idx="9">
                  <c:v>1</c:v>
                </c:pt>
                <c:pt idx="10">
                  <c:v>1</c:v>
                </c:pt>
                <c:pt idx="11">
                  <c:v>1</c:v>
                </c:pt>
              </c:numCache>
            </c:numRef>
          </c:val>
        </c:ser>
        <c:ser>
          <c:idx val="2"/>
          <c:order val="2"/>
          <c:tx>
            <c:strRef>
              <c:f>Sheet1!$A$4</c:f>
              <c:strCache>
                <c:ptCount val="1"/>
                <c:pt idx="0">
                  <c:v>Infant Problems</c:v>
                </c:pt>
              </c:strCache>
            </c:strRef>
          </c:tx>
          <c:spPr>
            <a:ln>
              <a:solidFill>
                <a:srgbClr val="FF0000"/>
              </a:solidFill>
            </a:ln>
          </c:spPr>
          <c:marker>
            <c:symbol val="none"/>
          </c:marker>
          <c:cat>
            <c:numRef>
              <c:f>Sheet1!$B$1:$M$1</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cat>
          <c:val>
            <c:numRef>
              <c:f>Sheet1!$B$4:$M$4</c:f>
              <c:numCache>
                <c:formatCode>General</c:formatCode>
                <c:ptCount val="12"/>
                <c:pt idx="0">
                  <c:v>6</c:v>
                </c:pt>
                <c:pt idx="1">
                  <c:v>3</c:v>
                </c:pt>
                <c:pt idx="2">
                  <c:v>2</c:v>
                </c:pt>
                <c:pt idx="3">
                  <c:v>2</c:v>
                </c:pt>
                <c:pt idx="4">
                  <c:v>2</c:v>
                </c:pt>
                <c:pt idx="5">
                  <c:v>1</c:v>
                </c:pt>
                <c:pt idx="6">
                  <c:v>4</c:v>
                </c:pt>
                <c:pt idx="7">
                  <c:v>1</c:v>
                </c:pt>
                <c:pt idx="8">
                  <c:v>3</c:v>
                </c:pt>
                <c:pt idx="9">
                  <c:v>0</c:v>
                </c:pt>
                <c:pt idx="10">
                  <c:v>4</c:v>
                </c:pt>
                <c:pt idx="11">
                  <c:v>3</c:v>
                </c:pt>
              </c:numCache>
            </c:numRef>
          </c:val>
        </c:ser>
        <c:dLbls/>
        <c:marker val="1"/>
        <c:axId val="52848512"/>
        <c:axId val="52854784"/>
      </c:lineChart>
      <c:catAx>
        <c:axId val="52848512"/>
        <c:scaling>
          <c:orientation val="minMax"/>
        </c:scaling>
        <c:axPos val="b"/>
        <c:title>
          <c:tx>
            <c:rich>
              <a:bodyPr/>
              <a:lstStyle/>
              <a:p>
                <a:pPr>
                  <a:defRPr sz="2000">
                    <a:latin typeface="Arial" pitchFamily="34" charset="0"/>
                    <a:cs typeface="Arial" pitchFamily="34" charset="0"/>
                  </a:defRPr>
                </a:pPr>
                <a:r>
                  <a:rPr lang="en-US" sz="2000" dirty="0">
                    <a:latin typeface="Arial" pitchFamily="34" charset="0"/>
                    <a:cs typeface="Arial" pitchFamily="34" charset="0"/>
                  </a:rPr>
                  <a:t>Number of Months of Breastfeeding</a:t>
                </a:r>
              </a:p>
            </c:rich>
          </c:tx>
        </c:title>
        <c:numFmt formatCode="General" sourceLinked="1"/>
        <c:tickLblPos val="nextTo"/>
        <c:txPr>
          <a:bodyPr/>
          <a:lstStyle/>
          <a:p>
            <a:pPr>
              <a:defRPr sz="2000"/>
            </a:pPr>
            <a:endParaRPr lang="en-US"/>
          </a:p>
        </c:txPr>
        <c:crossAx val="52854784"/>
        <c:crosses val="autoZero"/>
        <c:auto val="1"/>
        <c:lblAlgn val="ctr"/>
        <c:lblOffset val="100"/>
      </c:catAx>
      <c:valAx>
        <c:axId val="52854784"/>
        <c:scaling>
          <c:orientation val="minMax"/>
        </c:scaling>
        <c:axPos val="l"/>
        <c:majorGridlines/>
        <c:title>
          <c:tx>
            <c:rich>
              <a:bodyPr rot="-5400000" vert="horz"/>
              <a:lstStyle/>
              <a:p>
                <a:pPr>
                  <a:defRPr sz="1800"/>
                </a:pPr>
                <a:r>
                  <a:rPr lang="en-US" sz="1800" b="1" dirty="0"/>
                  <a:t>Number of Women Stopping Breastfeeding</a:t>
                </a:r>
              </a:p>
            </c:rich>
          </c:tx>
          <c:layout>
            <c:manualLayout>
              <c:xMode val="edge"/>
              <c:yMode val="edge"/>
              <c:x val="8.6781208170595044E-3"/>
              <c:y val="0.12382920884889392"/>
            </c:manualLayout>
          </c:layout>
        </c:title>
        <c:numFmt formatCode="General" sourceLinked="1"/>
        <c:tickLblPos val="nextTo"/>
        <c:txPr>
          <a:bodyPr/>
          <a:lstStyle/>
          <a:p>
            <a:pPr>
              <a:defRPr sz="2000"/>
            </a:pPr>
            <a:endParaRPr lang="en-US"/>
          </a:p>
        </c:txPr>
        <c:crossAx val="52848512"/>
        <c:crosses val="autoZero"/>
        <c:crossBetween val="between"/>
      </c:valAx>
    </c:plotArea>
    <c:legend>
      <c:legendPos val="r"/>
      <c:layout>
        <c:manualLayout>
          <c:xMode val="edge"/>
          <c:yMode val="edge"/>
          <c:x val="0.78417531336620305"/>
          <c:y val="0.19754265091863521"/>
          <c:w val="0.20480891407265683"/>
          <c:h val="0.77978244386118511"/>
        </c:manualLayout>
      </c:layout>
      <c:txPr>
        <a:bodyPr/>
        <a:lstStyle/>
        <a:p>
          <a:pPr>
            <a:defRPr sz="1600" b="1"/>
          </a:pPr>
          <a:endParaRPr lang="en-US"/>
        </a:p>
      </c:txPr>
    </c:legend>
    <c:plotVisOnly val="1"/>
    <c:dispBlanksAs val="gap"/>
  </c:chart>
  <c:spPr>
    <a:solidFill>
      <a:schemeClr val="bg1"/>
    </a:solidFill>
    <a:ln>
      <a:solidFill>
        <a:srgbClr val="000000"/>
      </a:solidFill>
    </a:ln>
  </c:spPr>
  <c:externalData r:id="rId2"/>
</c:chartSpace>
</file>

<file path=ppt/charts/chart2.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plotArea>
      <c:layout>
        <c:manualLayout>
          <c:layoutTarget val="inner"/>
          <c:xMode val="edge"/>
          <c:yMode val="edge"/>
          <c:x val="0.19823685233790259"/>
          <c:y val="6.1111111111111123E-2"/>
          <c:w val="0.52398536988431821"/>
          <c:h val="0.63071303587051664"/>
        </c:manualLayout>
      </c:layout>
      <c:lineChart>
        <c:grouping val="standard"/>
        <c:ser>
          <c:idx val="0"/>
          <c:order val="0"/>
          <c:tx>
            <c:strRef>
              <c:f>Sheet1!$A$2</c:f>
              <c:strCache>
                <c:ptCount val="1"/>
                <c:pt idx="0">
                  <c:v>Perception of Insufficient Milk</c:v>
                </c:pt>
              </c:strCache>
            </c:strRef>
          </c:tx>
          <c:spPr>
            <a:ln>
              <a:solidFill>
                <a:srgbClr val="00B050"/>
              </a:solidFill>
            </a:ln>
          </c:spPr>
          <c:marker>
            <c:symbol val="none"/>
          </c:marker>
          <c:cat>
            <c:numRef>
              <c:f>Sheet1!$B$1:$M$1</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cat>
          <c:val>
            <c:numRef>
              <c:f>Sheet1!$B$2:$M$2</c:f>
              <c:numCache>
                <c:formatCode>General</c:formatCode>
                <c:ptCount val="12"/>
                <c:pt idx="0">
                  <c:v>4</c:v>
                </c:pt>
                <c:pt idx="1">
                  <c:v>3</c:v>
                </c:pt>
                <c:pt idx="2">
                  <c:v>5</c:v>
                </c:pt>
                <c:pt idx="3">
                  <c:v>2</c:v>
                </c:pt>
                <c:pt idx="4">
                  <c:v>2</c:v>
                </c:pt>
                <c:pt idx="5">
                  <c:v>0</c:v>
                </c:pt>
                <c:pt idx="6">
                  <c:v>2</c:v>
                </c:pt>
                <c:pt idx="7">
                  <c:v>0</c:v>
                </c:pt>
                <c:pt idx="8">
                  <c:v>0</c:v>
                </c:pt>
                <c:pt idx="9">
                  <c:v>0</c:v>
                </c:pt>
                <c:pt idx="10">
                  <c:v>2</c:v>
                </c:pt>
                <c:pt idx="11">
                  <c:v>0</c:v>
                </c:pt>
              </c:numCache>
            </c:numRef>
          </c:val>
        </c:ser>
        <c:ser>
          <c:idx val="1"/>
          <c:order val="1"/>
          <c:tx>
            <c:strRef>
              <c:f>Sheet1!$A$3</c:f>
              <c:strCache>
                <c:ptCount val="1"/>
                <c:pt idx="0">
                  <c:v>Other Maternal Problems</c:v>
                </c:pt>
              </c:strCache>
            </c:strRef>
          </c:tx>
          <c:marker>
            <c:symbol val="none"/>
          </c:marker>
          <c:cat>
            <c:numRef>
              <c:f>Sheet1!$B$1:$M$1</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cat>
          <c:val>
            <c:numRef>
              <c:f>Sheet1!$B$3:$M$3</c:f>
              <c:numCache>
                <c:formatCode>General</c:formatCode>
                <c:ptCount val="12"/>
                <c:pt idx="0">
                  <c:v>13</c:v>
                </c:pt>
                <c:pt idx="1">
                  <c:v>0</c:v>
                </c:pt>
                <c:pt idx="2">
                  <c:v>2</c:v>
                </c:pt>
                <c:pt idx="3">
                  <c:v>5</c:v>
                </c:pt>
                <c:pt idx="4">
                  <c:v>3</c:v>
                </c:pt>
                <c:pt idx="5">
                  <c:v>1</c:v>
                </c:pt>
                <c:pt idx="6">
                  <c:v>1</c:v>
                </c:pt>
                <c:pt idx="7">
                  <c:v>0</c:v>
                </c:pt>
                <c:pt idx="8">
                  <c:v>0</c:v>
                </c:pt>
                <c:pt idx="9">
                  <c:v>0</c:v>
                </c:pt>
                <c:pt idx="10">
                  <c:v>0</c:v>
                </c:pt>
                <c:pt idx="11">
                  <c:v>0</c:v>
                </c:pt>
              </c:numCache>
            </c:numRef>
          </c:val>
        </c:ser>
        <c:ser>
          <c:idx val="2"/>
          <c:order val="2"/>
          <c:tx>
            <c:strRef>
              <c:f>Sheet1!$A$4</c:f>
              <c:strCache>
                <c:ptCount val="1"/>
                <c:pt idx="0">
                  <c:v>Infant Problems</c:v>
                </c:pt>
              </c:strCache>
            </c:strRef>
          </c:tx>
          <c:spPr>
            <a:ln>
              <a:solidFill>
                <a:srgbClr val="FF0000"/>
              </a:solidFill>
            </a:ln>
          </c:spPr>
          <c:marker>
            <c:symbol val="none"/>
          </c:marker>
          <c:cat>
            <c:numRef>
              <c:f>Sheet1!$B$1:$M$1</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cat>
          <c:val>
            <c:numRef>
              <c:f>Sheet1!$B$4:$M$4</c:f>
              <c:numCache>
                <c:formatCode>General</c:formatCode>
                <c:ptCount val="12"/>
                <c:pt idx="0">
                  <c:v>3</c:v>
                </c:pt>
                <c:pt idx="1">
                  <c:v>2</c:v>
                </c:pt>
                <c:pt idx="2">
                  <c:v>0</c:v>
                </c:pt>
                <c:pt idx="3">
                  <c:v>1</c:v>
                </c:pt>
                <c:pt idx="4">
                  <c:v>2</c:v>
                </c:pt>
                <c:pt idx="5">
                  <c:v>2</c:v>
                </c:pt>
                <c:pt idx="6">
                  <c:v>1</c:v>
                </c:pt>
                <c:pt idx="7">
                  <c:v>1</c:v>
                </c:pt>
                <c:pt idx="8">
                  <c:v>1</c:v>
                </c:pt>
                <c:pt idx="9">
                  <c:v>0</c:v>
                </c:pt>
                <c:pt idx="10">
                  <c:v>0</c:v>
                </c:pt>
                <c:pt idx="11">
                  <c:v>1</c:v>
                </c:pt>
              </c:numCache>
            </c:numRef>
          </c:val>
        </c:ser>
        <c:dLbls/>
        <c:marker val="1"/>
        <c:axId val="53635712"/>
        <c:axId val="53650176"/>
      </c:lineChart>
      <c:catAx>
        <c:axId val="53635712"/>
        <c:scaling>
          <c:orientation val="minMax"/>
        </c:scaling>
        <c:axPos val="b"/>
        <c:title>
          <c:tx>
            <c:rich>
              <a:bodyPr/>
              <a:lstStyle/>
              <a:p>
                <a:pPr>
                  <a:defRPr sz="2000"/>
                </a:pPr>
                <a:r>
                  <a:rPr lang="en-US" sz="2000" b="1" i="0" u="none" strike="noStrike" baseline="0" dirty="0" smtClean="0"/>
                  <a:t>Number of </a:t>
                </a:r>
                <a:r>
                  <a:rPr lang="en-US" sz="2000" dirty="0" smtClean="0"/>
                  <a:t>Months </a:t>
                </a:r>
                <a:r>
                  <a:rPr lang="en-US" sz="2000" dirty="0"/>
                  <a:t>of Breastfeeding</a:t>
                </a:r>
              </a:p>
            </c:rich>
          </c:tx>
        </c:title>
        <c:numFmt formatCode="General" sourceLinked="1"/>
        <c:tickLblPos val="nextTo"/>
        <c:txPr>
          <a:bodyPr/>
          <a:lstStyle/>
          <a:p>
            <a:pPr>
              <a:defRPr sz="2000"/>
            </a:pPr>
            <a:endParaRPr lang="en-US"/>
          </a:p>
        </c:txPr>
        <c:crossAx val="53650176"/>
        <c:crosses val="autoZero"/>
        <c:auto val="1"/>
        <c:lblAlgn val="ctr"/>
        <c:lblOffset val="100"/>
      </c:catAx>
      <c:valAx>
        <c:axId val="53650176"/>
        <c:scaling>
          <c:orientation val="minMax"/>
        </c:scaling>
        <c:axPos val="l"/>
        <c:majorGridlines/>
        <c:title>
          <c:tx>
            <c:rich>
              <a:bodyPr rot="-5400000" vert="horz"/>
              <a:lstStyle/>
              <a:p>
                <a:pPr>
                  <a:defRPr sz="1600"/>
                </a:pPr>
                <a:r>
                  <a:rPr lang="en-US" sz="1800" b="1" i="0" baseline="0" dirty="0" smtClean="0"/>
                  <a:t>Number of Women Stopping Breastfeeding</a:t>
                </a:r>
                <a:endParaRPr lang="en-US" sz="1800" dirty="0"/>
              </a:p>
            </c:rich>
          </c:tx>
          <c:layout>
            <c:manualLayout>
              <c:xMode val="edge"/>
              <c:yMode val="edge"/>
              <c:x val="1.30719090577254E-2"/>
              <c:y val="0.15955655144170824"/>
            </c:manualLayout>
          </c:layout>
        </c:title>
        <c:numFmt formatCode="General" sourceLinked="1"/>
        <c:tickLblPos val="nextTo"/>
        <c:txPr>
          <a:bodyPr/>
          <a:lstStyle/>
          <a:p>
            <a:pPr>
              <a:defRPr sz="2000"/>
            </a:pPr>
            <a:endParaRPr lang="en-US"/>
          </a:p>
        </c:txPr>
        <c:crossAx val="53635712"/>
        <c:crosses val="autoZero"/>
        <c:crossBetween val="between"/>
      </c:valAx>
    </c:plotArea>
    <c:legend>
      <c:legendPos val="r"/>
      <c:layout>
        <c:manualLayout>
          <c:xMode val="edge"/>
          <c:yMode val="edge"/>
          <c:x val="0.76842653348887224"/>
          <c:y val="0.19879148439778419"/>
          <c:w val="0.20476900456887376"/>
          <c:h val="0.75919364246136078"/>
        </c:manualLayout>
      </c:layout>
      <c:txPr>
        <a:bodyPr/>
        <a:lstStyle/>
        <a:p>
          <a:pPr>
            <a:defRPr sz="1600" b="1"/>
          </a:pPr>
          <a:endParaRPr lang="en-US"/>
        </a:p>
      </c:txPr>
    </c:legend>
    <c:plotVisOnly val="1"/>
    <c:dispBlanksAs val="gap"/>
  </c:chart>
  <c:spPr>
    <a:solidFill>
      <a:schemeClr val="bg1"/>
    </a:solidFill>
    <a:ln>
      <a:solidFill>
        <a:srgbClr val="000000"/>
      </a:solidFill>
    </a:ln>
  </c:spPr>
  <c:externalData r:id="rId2"/>
</c:chartSpace>
</file>

<file path=ppt/charts/chart3.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plotArea>
      <c:layout/>
      <c:lineChart>
        <c:grouping val="standard"/>
        <c:ser>
          <c:idx val="0"/>
          <c:order val="0"/>
          <c:tx>
            <c:strRef>
              <c:f>Sheet1!$A$2</c:f>
              <c:strCache>
                <c:ptCount val="1"/>
                <c:pt idx="0">
                  <c:v>Hispanic</c:v>
                </c:pt>
              </c:strCache>
            </c:strRef>
          </c:tx>
          <c:spPr>
            <a:ln>
              <a:solidFill>
                <a:srgbClr val="FF0000"/>
              </a:solidFill>
            </a:ln>
          </c:spPr>
          <c:marker>
            <c:symbol val="none"/>
          </c:marker>
          <c:cat>
            <c:numRef>
              <c:f>Sheet1!$B$1:$M$1</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cat>
          <c:val>
            <c:numRef>
              <c:f>Sheet1!$B$2:$M$2</c:f>
              <c:numCache>
                <c:formatCode>General</c:formatCode>
                <c:ptCount val="12"/>
                <c:pt idx="0">
                  <c:v>44</c:v>
                </c:pt>
                <c:pt idx="1">
                  <c:v>60</c:v>
                </c:pt>
                <c:pt idx="2">
                  <c:v>86</c:v>
                </c:pt>
                <c:pt idx="3">
                  <c:v>44</c:v>
                </c:pt>
                <c:pt idx="4">
                  <c:v>71</c:v>
                </c:pt>
                <c:pt idx="5">
                  <c:v>44</c:v>
                </c:pt>
                <c:pt idx="6">
                  <c:v>31</c:v>
                </c:pt>
                <c:pt idx="7">
                  <c:v>33</c:v>
                </c:pt>
                <c:pt idx="8">
                  <c:v>33</c:v>
                </c:pt>
                <c:pt idx="9">
                  <c:v>0</c:v>
                </c:pt>
                <c:pt idx="10">
                  <c:v>16</c:v>
                </c:pt>
                <c:pt idx="11">
                  <c:v>55</c:v>
                </c:pt>
              </c:numCache>
            </c:numRef>
          </c:val>
        </c:ser>
        <c:ser>
          <c:idx val="1"/>
          <c:order val="1"/>
          <c:tx>
            <c:strRef>
              <c:f>Sheet1!$A$3</c:f>
              <c:strCache>
                <c:ptCount val="1"/>
                <c:pt idx="0">
                  <c:v>Non-Hispanic</c:v>
                </c:pt>
              </c:strCache>
            </c:strRef>
          </c:tx>
          <c:marker>
            <c:symbol val="none"/>
          </c:marker>
          <c:cat>
            <c:numRef>
              <c:f>Sheet1!$B$1:$M$1</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cat>
          <c:val>
            <c:numRef>
              <c:f>Sheet1!$B$3:$M$3</c:f>
              <c:numCache>
                <c:formatCode>General</c:formatCode>
                <c:ptCount val="12"/>
                <c:pt idx="0">
                  <c:v>20</c:v>
                </c:pt>
                <c:pt idx="1">
                  <c:v>60</c:v>
                </c:pt>
                <c:pt idx="2">
                  <c:v>71</c:v>
                </c:pt>
                <c:pt idx="3">
                  <c:v>25</c:v>
                </c:pt>
                <c:pt idx="4">
                  <c:v>29</c:v>
                </c:pt>
                <c:pt idx="5">
                  <c:v>0</c:v>
                </c:pt>
                <c:pt idx="6">
                  <c:v>50</c:v>
                </c:pt>
                <c:pt idx="7">
                  <c:v>0</c:v>
                </c:pt>
                <c:pt idx="8">
                  <c:v>0</c:v>
                </c:pt>
                <c:pt idx="9">
                  <c:v>0</c:v>
                </c:pt>
                <c:pt idx="10">
                  <c:v>100</c:v>
                </c:pt>
                <c:pt idx="11">
                  <c:v>0</c:v>
                </c:pt>
              </c:numCache>
            </c:numRef>
          </c:val>
        </c:ser>
        <c:dLbls/>
        <c:marker val="1"/>
        <c:axId val="53119232"/>
        <c:axId val="53129600"/>
      </c:lineChart>
      <c:catAx>
        <c:axId val="53119232"/>
        <c:scaling>
          <c:orientation val="minMax"/>
        </c:scaling>
        <c:axPos val="b"/>
        <c:title>
          <c:tx>
            <c:rich>
              <a:bodyPr/>
              <a:lstStyle/>
              <a:p>
                <a:pPr>
                  <a:defRPr sz="2400">
                    <a:latin typeface="Arial" pitchFamily="34" charset="0"/>
                    <a:cs typeface="Arial" pitchFamily="34" charset="0"/>
                  </a:defRPr>
                </a:pPr>
                <a:r>
                  <a:rPr lang="en-US" sz="2000" dirty="0">
                    <a:latin typeface="Arial" pitchFamily="34" charset="0"/>
                    <a:cs typeface="Arial" pitchFamily="34" charset="0"/>
                  </a:rPr>
                  <a:t>Number of Months of Breastfeeding</a:t>
                </a:r>
              </a:p>
            </c:rich>
          </c:tx>
        </c:title>
        <c:numFmt formatCode="General" sourceLinked="1"/>
        <c:tickLblPos val="nextTo"/>
        <c:txPr>
          <a:bodyPr/>
          <a:lstStyle/>
          <a:p>
            <a:pPr>
              <a:defRPr sz="2000"/>
            </a:pPr>
            <a:endParaRPr lang="en-US"/>
          </a:p>
        </c:txPr>
        <c:crossAx val="53129600"/>
        <c:crosses val="autoZero"/>
        <c:auto val="1"/>
        <c:lblAlgn val="ctr"/>
        <c:lblOffset val="100"/>
      </c:catAx>
      <c:valAx>
        <c:axId val="53129600"/>
        <c:scaling>
          <c:orientation val="minMax"/>
        </c:scaling>
        <c:axPos val="l"/>
        <c:majorGridlines/>
        <c:title>
          <c:tx>
            <c:rich>
              <a:bodyPr rot="-5400000" vert="horz"/>
              <a:lstStyle/>
              <a:p>
                <a:pPr>
                  <a:defRPr sz="2000"/>
                </a:pPr>
                <a:r>
                  <a:rPr lang="en-US" sz="1800" b="1" dirty="0"/>
                  <a:t>% of Women Stopping Breastfeeding due to PIM</a:t>
                </a:r>
              </a:p>
            </c:rich>
          </c:tx>
          <c:layout>
            <c:manualLayout>
              <c:xMode val="edge"/>
              <c:yMode val="edge"/>
              <c:x val="1.5000001968504225E-2"/>
              <c:y val="0.14455128205128256"/>
            </c:manualLayout>
          </c:layout>
        </c:title>
        <c:numFmt formatCode="General" sourceLinked="1"/>
        <c:tickLblPos val="nextTo"/>
        <c:txPr>
          <a:bodyPr/>
          <a:lstStyle/>
          <a:p>
            <a:pPr>
              <a:defRPr sz="2000"/>
            </a:pPr>
            <a:endParaRPr lang="en-US"/>
          </a:p>
        </c:txPr>
        <c:crossAx val="53119232"/>
        <c:crosses val="autoZero"/>
        <c:crossBetween val="between"/>
      </c:valAx>
    </c:plotArea>
    <c:legend>
      <c:legendPos val="r"/>
      <c:legendEntry>
        <c:idx val="0"/>
        <c:txPr>
          <a:bodyPr/>
          <a:lstStyle/>
          <a:p>
            <a:pPr>
              <a:defRPr sz="1600" b="1">
                <a:latin typeface="Arial" pitchFamily="34" charset="0"/>
                <a:cs typeface="Arial" pitchFamily="34" charset="0"/>
              </a:defRPr>
            </a:pPr>
            <a:endParaRPr lang="en-US"/>
          </a:p>
        </c:txPr>
      </c:legendEntry>
      <c:legendEntry>
        <c:idx val="1"/>
        <c:txPr>
          <a:bodyPr/>
          <a:lstStyle/>
          <a:p>
            <a:pPr>
              <a:defRPr sz="1600" b="1">
                <a:latin typeface="Arial" pitchFamily="34" charset="0"/>
                <a:cs typeface="Arial" pitchFamily="34" charset="0"/>
              </a:defRPr>
            </a:pPr>
            <a:endParaRPr lang="en-US"/>
          </a:p>
        </c:txPr>
      </c:legendEntry>
      <c:txPr>
        <a:bodyPr/>
        <a:lstStyle/>
        <a:p>
          <a:pPr>
            <a:defRPr sz="1600" b="1">
              <a:latin typeface="Arial" pitchFamily="34" charset="0"/>
              <a:cs typeface="Arial" pitchFamily="34" charset="0"/>
            </a:defRPr>
          </a:pPr>
          <a:endParaRPr lang="en-US"/>
        </a:p>
      </c:txPr>
    </c:legend>
    <c:plotVisOnly val="1"/>
    <c:dispBlanksAs val="gap"/>
  </c:chart>
  <c:spPr>
    <a:solidFill>
      <a:schemeClr val="bg1"/>
    </a:solidFill>
    <a:ln>
      <a:solidFill>
        <a:srgbClr val="000000"/>
      </a:solidFill>
    </a:ln>
  </c:spPr>
  <c:externalData r:id="rId2"/>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bwMode="auto">
          <a:xfrm>
            <a:off x="0" y="0"/>
            <a:ext cx="3013075" cy="465138"/>
          </a:xfrm>
          <a:prstGeom prst="rect">
            <a:avLst/>
          </a:prstGeom>
          <a:noFill/>
          <a:ln w="9525">
            <a:noFill/>
            <a:miter lim="800000"/>
            <a:headEnd/>
            <a:tailEnd/>
          </a:ln>
          <a:effectLst/>
        </p:spPr>
        <p:txBody>
          <a:bodyPr vert="horz" wrap="square" lIns="92930" tIns="46465" rIns="92930" bIns="46465" numCol="1" anchor="t" anchorCtr="0" compatLnSpc="1">
            <a:prstTxWarp prst="textNoShape">
              <a:avLst/>
            </a:prstTxWarp>
          </a:bodyPr>
          <a:lstStyle>
            <a:lvl1pPr defTabSz="928688">
              <a:defRPr sz="1200">
                <a:latin typeface="Calibri" pitchFamily="34" charset="0"/>
              </a:defRPr>
            </a:lvl1pPr>
          </a:lstStyle>
          <a:p>
            <a:endParaRPr lang="en-US"/>
          </a:p>
        </p:txBody>
      </p:sp>
      <p:sp>
        <p:nvSpPr>
          <p:cNvPr id="64515" name="Rectangle 3"/>
          <p:cNvSpPr>
            <a:spLocks noGrp="1" noChangeArrowheads="1"/>
          </p:cNvSpPr>
          <p:nvPr>
            <p:ph type="dt" sz="quarter" idx="1"/>
          </p:nvPr>
        </p:nvSpPr>
        <p:spPr bwMode="auto">
          <a:xfrm>
            <a:off x="3940175" y="0"/>
            <a:ext cx="3013075" cy="465138"/>
          </a:xfrm>
          <a:prstGeom prst="rect">
            <a:avLst/>
          </a:prstGeom>
          <a:noFill/>
          <a:ln w="9525">
            <a:noFill/>
            <a:miter lim="800000"/>
            <a:headEnd/>
            <a:tailEnd/>
          </a:ln>
          <a:effectLst/>
        </p:spPr>
        <p:txBody>
          <a:bodyPr vert="horz" wrap="square" lIns="92930" tIns="46465" rIns="92930" bIns="46465" numCol="1" anchor="t" anchorCtr="0" compatLnSpc="1">
            <a:prstTxWarp prst="textNoShape">
              <a:avLst/>
            </a:prstTxWarp>
          </a:bodyPr>
          <a:lstStyle>
            <a:lvl1pPr algn="r" defTabSz="928688">
              <a:defRPr sz="1200">
                <a:latin typeface="Calibri" pitchFamily="34" charset="0"/>
              </a:defRPr>
            </a:lvl1pPr>
          </a:lstStyle>
          <a:p>
            <a:fld id="{004B4B4A-50F8-422D-9D35-1489F9A3A5C7}" type="datetimeFigureOut">
              <a:rPr lang="en-US"/>
              <a:pPr/>
              <a:t>12/11/2012</a:t>
            </a:fld>
            <a:endParaRPr lang="en-US"/>
          </a:p>
        </p:txBody>
      </p:sp>
      <p:sp>
        <p:nvSpPr>
          <p:cNvPr id="64516" name="Rectangle 4"/>
          <p:cNvSpPr>
            <a:spLocks noGrp="1" noChangeArrowheads="1"/>
          </p:cNvSpPr>
          <p:nvPr>
            <p:ph type="ftr" sz="quarter" idx="2"/>
          </p:nvPr>
        </p:nvSpPr>
        <p:spPr bwMode="auto">
          <a:xfrm>
            <a:off x="0" y="8842375"/>
            <a:ext cx="3013075" cy="465138"/>
          </a:xfrm>
          <a:prstGeom prst="rect">
            <a:avLst/>
          </a:prstGeom>
          <a:noFill/>
          <a:ln w="9525">
            <a:noFill/>
            <a:miter lim="800000"/>
            <a:headEnd/>
            <a:tailEnd/>
          </a:ln>
          <a:effectLst/>
        </p:spPr>
        <p:txBody>
          <a:bodyPr vert="horz" wrap="square" lIns="92930" tIns="46465" rIns="92930" bIns="46465" numCol="1" anchor="b" anchorCtr="0" compatLnSpc="1">
            <a:prstTxWarp prst="textNoShape">
              <a:avLst/>
            </a:prstTxWarp>
          </a:bodyPr>
          <a:lstStyle>
            <a:lvl1pPr defTabSz="928688">
              <a:defRPr sz="1200">
                <a:latin typeface="Calibri" pitchFamily="34" charset="0"/>
              </a:defRPr>
            </a:lvl1pPr>
          </a:lstStyle>
          <a:p>
            <a:endParaRPr lang="en-US"/>
          </a:p>
        </p:txBody>
      </p:sp>
      <p:sp>
        <p:nvSpPr>
          <p:cNvPr id="64517" name="Rectangle 5"/>
          <p:cNvSpPr>
            <a:spLocks noGrp="1" noChangeArrowheads="1"/>
          </p:cNvSpPr>
          <p:nvPr>
            <p:ph type="sldNum" sz="quarter" idx="3"/>
          </p:nvPr>
        </p:nvSpPr>
        <p:spPr bwMode="auto">
          <a:xfrm>
            <a:off x="3940175" y="8842375"/>
            <a:ext cx="3013075" cy="465138"/>
          </a:xfrm>
          <a:prstGeom prst="rect">
            <a:avLst/>
          </a:prstGeom>
          <a:noFill/>
          <a:ln w="9525">
            <a:noFill/>
            <a:miter lim="800000"/>
            <a:headEnd/>
            <a:tailEnd/>
          </a:ln>
          <a:effectLst/>
        </p:spPr>
        <p:txBody>
          <a:bodyPr vert="horz" wrap="square" lIns="92930" tIns="46465" rIns="92930" bIns="46465" numCol="1" anchor="b" anchorCtr="0" compatLnSpc="1">
            <a:prstTxWarp prst="textNoShape">
              <a:avLst/>
            </a:prstTxWarp>
          </a:bodyPr>
          <a:lstStyle>
            <a:lvl1pPr algn="r" defTabSz="928688">
              <a:defRPr sz="1200">
                <a:latin typeface="Calibri" pitchFamily="34" charset="0"/>
              </a:defRPr>
            </a:lvl1pPr>
          </a:lstStyle>
          <a:p>
            <a:fld id="{B95C5A7D-B085-4DF5-8B72-AE9C6829528B}" type="slidenum">
              <a:rPr lang="en-US"/>
              <a:pPr/>
              <a:t>‹#›</a:t>
            </a:fld>
            <a:endParaRPr lang="en-US"/>
          </a:p>
        </p:txBody>
      </p:sp>
    </p:spTree>
    <p:extLst>
      <p:ext uri="{BB962C8B-B14F-4D97-AF65-F5344CB8AC3E}">
        <p14:creationId xmlns:p14="http://schemas.microsoft.com/office/powerpoint/2010/main" xmlns="" val="852554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013075" cy="465138"/>
          </a:xfrm>
          <a:prstGeom prst="rect">
            <a:avLst/>
          </a:prstGeom>
          <a:noFill/>
          <a:ln w="9525">
            <a:noFill/>
            <a:miter lim="800000"/>
            <a:headEnd/>
            <a:tailEnd/>
          </a:ln>
        </p:spPr>
        <p:txBody>
          <a:bodyPr vert="horz" wrap="square" lIns="92930" tIns="46465" rIns="92930" bIns="46465" numCol="1" anchor="t" anchorCtr="0" compatLnSpc="1">
            <a:prstTxWarp prst="textNoShape">
              <a:avLst/>
            </a:prstTxWarp>
          </a:bodyPr>
          <a:lstStyle>
            <a:lvl1pPr defTabSz="928688">
              <a:defRPr sz="1200">
                <a:latin typeface="Calibri" pitchFamily="34" charset="0"/>
              </a:defRPr>
            </a:lvl1pPr>
          </a:lstStyle>
          <a:p>
            <a:endParaRPr lang="en-US"/>
          </a:p>
        </p:txBody>
      </p:sp>
      <p:sp>
        <p:nvSpPr>
          <p:cNvPr id="3" name="Date Placeholder 2"/>
          <p:cNvSpPr>
            <a:spLocks noGrp="1"/>
          </p:cNvSpPr>
          <p:nvPr>
            <p:ph type="dt" idx="1"/>
          </p:nvPr>
        </p:nvSpPr>
        <p:spPr bwMode="auto">
          <a:xfrm>
            <a:off x="3940175" y="0"/>
            <a:ext cx="3013075" cy="465138"/>
          </a:xfrm>
          <a:prstGeom prst="rect">
            <a:avLst/>
          </a:prstGeom>
          <a:noFill/>
          <a:ln w="9525">
            <a:noFill/>
            <a:miter lim="800000"/>
            <a:headEnd/>
            <a:tailEnd/>
          </a:ln>
        </p:spPr>
        <p:txBody>
          <a:bodyPr vert="horz" wrap="square" lIns="92930" tIns="46465" rIns="92930" bIns="46465" numCol="1" anchor="t" anchorCtr="0" compatLnSpc="1">
            <a:prstTxWarp prst="textNoShape">
              <a:avLst/>
            </a:prstTxWarp>
          </a:bodyPr>
          <a:lstStyle>
            <a:lvl1pPr algn="r" defTabSz="928688">
              <a:defRPr sz="1200">
                <a:latin typeface="Calibri" pitchFamily="34" charset="0"/>
              </a:defRPr>
            </a:lvl1pPr>
          </a:lstStyle>
          <a:p>
            <a:fld id="{C97A09BF-FDF0-418A-90B8-AF500045EAB4}" type="datetimeFigureOut">
              <a:rPr lang="en-US"/>
              <a:pPr/>
              <a:t>12/11/2012</a:t>
            </a:fld>
            <a:endParaRPr lang="en-US"/>
          </a:p>
        </p:txBody>
      </p:sp>
      <p:sp>
        <p:nvSpPr>
          <p:cNvPr id="4" name="Slide Image Placeholder 3"/>
          <p:cNvSpPr>
            <a:spLocks noGrp="1" noRot="1" noChangeAspect="1"/>
          </p:cNvSpPr>
          <p:nvPr>
            <p:ph type="sldImg" idx="2"/>
          </p:nvPr>
        </p:nvSpPr>
        <p:spPr>
          <a:xfrm>
            <a:off x="1150938" y="698500"/>
            <a:ext cx="4654550" cy="3490913"/>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bwMode="auto">
          <a:xfrm>
            <a:off x="695325" y="4421188"/>
            <a:ext cx="5564188" cy="4189412"/>
          </a:xfrm>
          <a:prstGeom prst="rect">
            <a:avLst/>
          </a:prstGeom>
          <a:noFill/>
          <a:ln w="9525">
            <a:noFill/>
            <a:miter lim="800000"/>
            <a:headEnd/>
            <a:tailEnd/>
          </a:ln>
        </p:spPr>
        <p:txBody>
          <a:bodyPr vert="horz" wrap="square" lIns="92930" tIns="46465" rIns="92930" bIns="4646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bwMode="auto">
          <a:xfrm>
            <a:off x="0" y="8842375"/>
            <a:ext cx="3013075" cy="465138"/>
          </a:xfrm>
          <a:prstGeom prst="rect">
            <a:avLst/>
          </a:prstGeom>
          <a:noFill/>
          <a:ln w="9525">
            <a:noFill/>
            <a:miter lim="800000"/>
            <a:headEnd/>
            <a:tailEnd/>
          </a:ln>
        </p:spPr>
        <p:txBody>
          <a:bodyPr vert="horz" wrap="square" lIns="92930" tIns="46465" rIns="92930" bIns="46465" numCol="1" anchor="b" anchorCtr="0" compatLnSpc="1">
            <a:prstTxWarp prst="textNoShape">
              <a:avLst/>
            </a:prstTxWarp>
          </a:bodyPr>
          <a:lstStyle>
            <a:lvl1pPr defTabSz="928688">
              <a:defRPr sz="1200">
                <a:latin typeface="Calibri" pitchFamily="34" charset="0"/>
              </a:defRPr>
            </a:lvl1pPr>
          </a:lstStyle>
          <a:p>
            <a:endParaRPr lang="en-US"/>
          </a:p>
        </p:txBody>
      </p:sp>
      <p:sp>
        <p:nvSpPr>
          <p:cNvPr id="7" name="Slide Number Placeholder 6"/>
          <p:cNvSpPr>
            <a:spLocks noGrp="1"/>
          </p:cNvSpPr>
          <p:nvPr>
            <p:ph type="sldNum" sz="quarter" idx="5"/>
          </p:nvPr>
        </p:nvSpPr>
        <p:spPr bwMode="auto">
          <a:xfrm>
            <a:off x="3940175" y="8842375"/>
            <a:ext cx="3013075" cy="465138"/>
          </a:xfrm>
          <a:prstGeom prst="rect">
            <a:avLst/>
          </a:prstGeom>
          <a:noFill/>
          <a:ln w="9525">
            <a:noFill/>
            <a:miter lim="800000"/>
            <a:headEnd/>
            <a:tailEnd/>
          </a:ln>
        </p:spPr>
        <p:txBody>
          <a:bodyPr vert="horz" wrap="square" lIns="92930" tIns="46465" rIns="92930" bIns="46465" numCol="1" anchor="b" anchorCtr="0" compatLnSpc="1">
            <a:prstTxWarp prst="textNoShape">
              <a:avLst/>
            </a:prstTxWarp>
          </a:bodyPr>
          <a:lstStyle>
            <a:lvl1pPr algn="r" defTabSz="928688">
              <a:defRPr sz="1200">
                <a:latin typeface="Calibri" pitchFamily="34" charset="0"/>
              </a:defRPr>
            </a:lvl1pPr>
          </a:lstStyle>
          <a:p>
            <a:fld id="{6995DB57-7ECC-4360-86C4-F1A32B9F2404}" type="slidenum">
              <a:rPr lang="en-US"/>
              <a:pPr/>
              <a:t>‹#›</a:t>
            </a:fld>
            <a:endParaRPr lang="en-US"/>
          </a:p>
        </p:txBody>
      </p:sp>
    </p:spTree>
    <p:extLst>
      <p:ext uri="{BB962C8B-B14F-4D97-AF65-F5344CB8AC3E}">
        <p14:creationId xmlns:p14="http://schemas.microsoft.com/office/powerpoint/2010/main" xmlns="" val="418588173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Arial" charset="0"/>
      </a:defRPr>
    </a:lvl1pPr>
    <a:lvl2pPr marL="457200" algn="l" rtl="0" fontAlgn="base">
      <a:spcBef>
        <a:spcPct val="30000"/>
      </a:spcBef>
      <a:spcAft>
        <a:spcPct val="0"/>
      </a:spcAft>
      <a:defRPr sz="1200" kern="1200">
        <a:solidFill>
          <a:schemeClr val="tx1"/>
        </a:solidFill>
        <a:latin typeface="+mn-lt"/>
        <a:ea typeface="+mn-ea"/>
        <a:cs typeface="Arial" charset="0"/>
      </a:defRPr>
    </a:lvl2pPr>
    <a:lvl3pPr marL="914400" algn="l" rtl="0" fontAlgn="base">
      <a:spcBef>
        <a:spcPct val="30000"/>
      </a:spcBef>
      <a:spcAft>
        <a:spcPct val="0"/>
      </a:spcAft>
      <a:defRPr sz="1200" kern="1200">
        <a:solidFill>
          <a:schemeClr val="tx1"/>
        </a:solidFill>
        <a:latin typeface="+mn-lt"/>
        <a:ea typeface="+mn-ea"/>
        <a:cs typeface="Arial" charset="0"/>
      </a:defRPr>
    </a:lvl3pPr>
    <a:lvl4pPr marL="1371600" algn="l" rtl="0" fontAlgn="base">
      <a:spcBef>
        <a:spcPct val="30000"/>
      </a:spcBef>
      <a:spcAft>
        <a:spcPct val="0"/>
      </a:spcAft>
      <a:defRPr sz="1200" kern="1200">
        <a:solidFill>
          <a:schemeClr val="tx1"/>
        </a:solidFill>
        <a:latin typeface="+mn-lt"/>
        <a:ea typeface="+mn-ea"/>
        <a:cs typeface="Arial" charset="0"/>
      </a:defRPr>
    </a:lvl4pPr>
    <a:lvl5pPr marL="1828800" algn="l" rtl="0" fontAlgn="base">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p:txBody>
          <a:bodyPr/>
          <a:lstStyle/>
          <a:p>
            <a:pPr>
              <a:spcBef>
                <a:spcPct val="0"/>
              </a:spcBef>
            </a:pPr>
            <a:r>
              <a:rPr lang="en-US" sz="1800" dirty="0" smtClean="0"/>
              <a:t>Good afternoon. Thank you Alex for that kind introduction. I would like to thank the people who made this day possible. First, my Honors committee Dr. Ruth Zielinski and Wendy </a:t>
            </a:r>
            <a:r>
              <a:rPr lang="en-US" sz="1800" dirty="0" err="1" smtClean="0"/>
              <a:t>Kershner</a:t>
            </a:r>
            <a:r>
              <a:rPr lang="en-US" sz="1800" dirty="0" smtClean="0"/>
              <a:t>. Also, I would like to thank Dr. Sandi </a:t>
            </a:r>
            <a:r>
              <a:rPr lang="en-US" sz="1800" dirty="0" err="1" smtClean="0"/>
              <a:t>Tenfeldi</a:t>
            </a:r>
            <a:r>
              <a:rPr lang="en-US" sz="1800" baseline="0" dirty="0" smtClean="0"/>
              <a:t> </a:t>
            </a:r>
            <a:r>
              <a:rPr lang="en-US" sz="1800" dirty="0" smtClean="0"/>
              <a:t>the primary author of this report who so generously</a:t>
            </a:r>
            <a:r>
              <a:rPr lang="en-US" sz="1800" baseline="0" dirty="0" smtClean="0"/>
              <a:t> allowed me to be a part of this research.  </a:t>
            </a:r>
            <a:endParaRPr lang="en-US" sz="1800" dirty="0" smtClean="0"/>
          </a:p>
        </p:txBody>
      </p:sp>
      <p:sp>
        <p:nvSpPr>
          <p:cNvPr id="15363" name="Slide Number Placeholder 3"/>
          <p:cNvSpPr>
            <a:spLocks noGrp="1"/>
          </p:cNvSpPr>
          <p:nvPr>
            <p:ph type="sldNum" sz="quarter" idx="5"/>
          </p:nvPr>
        </p:nvSpPr>
        <p:spPr>
          <a:noFill/>
        </p:spPr>
        <p:txBody>
          <a:bodyPr/>
          <a:lstStyle/>
          <a:p>
            <a:fld id="{14BBFA63-9757-4188-96B8-28ABA8737854}"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p:txBody>
          <a:bodyPr/>
          <a:lstStyle/>
          <a:p>
            <a:pPr>
              <a:spcBef>
                <a:spcPct val="0"/>
              </a:spcBef>
            </a:pPr>
            <a:r>
              <a:rPr lang="en-US" sz="1800" dirty="0" smtClean="0"/>
              <a:t>Our study had two primary purposes. The first was to </a:t>
            </a:r>
            <a:r>
              <a:rPr lang="en-US" sz="1800" dirty="0" err="1" smtClean="0"/>
              <a:t>to</a:t>
            </a:r>
            <a:r>
              <a:rPr lang="en-US" sz="1800" dirty="0" smtClean="0"/>
              <a:t> explore reasons for discontinuation of breastfeeding in a sample of low income women who receive WIC and the second was to explore the influence of maternal background and dynamic variables ( such as infant feeding intention understanding of breastfeeding benefits and mood on the reason for breastfeeding cessation. </a:t>
            </a:r>
          </a:p>
        </p:txBody>
      </p:sp>
      <p:sp>
        <p:nvSpPr>
          <p:cNvPr id="27651" name="Slide Number Placeholder 3"/>
          <p:cNvSpPr>
            <a:spLocks noGrp="1"/>
          </p:cNvSpPr>
          <p:nvPr>
            <p:ph type="sldNum" sz="quarter" idx="5"/>
          </p:nvPr>
        </p:nvSpPr>
        <p:spPr>
          <a:noFill/>
        </p:spPr>
        <p:txBody>
          <a:bodyPr/>
          <a:lstStyle/>
          <a:p>
            <a:fld id="{B397C3E4-B76F-4095-93AC-41286794BA26}"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smtClean="0"/>
              <a:t>This is Cox’s Interaction Model of client Behavior, Selected components of this model were used to explain perception of inadequate milk supply. </a:t>
            </a:r>
            <a:endParaRPr lang="en-US" sz="1800" dirty="0"/>
          </a:p>
        </p:txBody>
      </p:sp>
      <p:sp>
        <p:nvSpPr>
          <p:cNvPr id="4" name="Slide Number Placeholder 3"/>
          <p:cNvSpPr>
            <a:spLocks noGrp="1"/>
          </p:cNvSpPr>
          <p:nvPr>
            <p:ph type="sldNum" sz="quarter" idx="10"/>
          </p:nvPr>
        </p:nvSpPr>
        <p:spPr/>
        <p:txBody>
          <a:bodyPr/>
          <a:lstStyle/>
          <a:p>
            <a:fld id="{6995DB57-7ECC-4360-86C4-F1A32B9F2404}" type="slidenum">
              <a:rPr lang="en-US" smtClean="0"/>
              <a:pPr/>
              <a:t>11</a:t>
            </a:fld>
            <a:endParaRPr lang="en-US"/>
          </a:p>
        </p:txBody>
      </p:sp>
    </p:spTree>
    <p:extLst>
      <p:ext uri="{BB962C8B-B14F-4D97-AF65-F5344CB8AC3E}">
        <p14:creationId xmlns:p14="http://schemas.microsoft.com/office/powerpoint/2010/main" xmlns="" val="42899294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p:txBody>
          <a:bodyPr/>
          <a:lstStyle/>
          <a:p>
            <a:pPr>
              <a:spcBef>
                <a:spcPct val="0"/>
              </a:spcBef>
            </a:pPr>
            <a:r>
              <a:rPr lang="en-US" sz="1800" dirty="0" smtClean="0"/>
              <a:t> This study is an analysis of data collected</a:t>
            </a:r>
            <a:r>
              <a:rPr lang="en-US" sz="1800" baseline="0" dirty="0" smtClean="0"/>
              <a:t> </a:t>
            </a:r>
            <a:r>
              <a:rPr lang="en-US" sz="1800" dirty="0" smtClean="0"/>
              <a:t>from a Chicago</a:t>
            </a:r>
            <a:r>
              <a:rPr lang="en-US" sz="1800" baseline="0" dirty="0" smtClean="0"/>
              <a:t> area</a:t>
            </a:r>
            <a:r>
              <a:rPr lang="en-US" sz="1800" dirty="0" smtClean="0"/>
              <a:t> (WIC) clinic.  This WIC clinic is located within a Federally Qualified Health Center (FQHC), and attracts low-income women from a wide geographic region within the urban Chicago area. Data from electronic WIC tracking forms and nutrition and health surveys were collected over a 4-year period from 1500 low-income women. </a:t>
            </a:r>
          </a:p>
        </p:txBody>
      </p:sp>
      <p:sp>
        <p:nvSpPr>
          <p:cNvPr id="31747" name="Slide Number Placeholder 3"/>
          <p:cNvSpPr>
            <a:spLocks noGrp="1"/>
          </p:cNvSpPr>
          <p:nvPr>
            <p:ph type="sldNum" sz="quarter" idx="5"/>
          </p:nvPr>
        </p:nvSpPr>
        <p:spPr>
          <a:noFill/>
        </p:spPr>
        <p:txBody>
          <a:bodyPr/>
          <a:lstStyle/>
          <a:p>
            <a:fld id="{0BE864B4-F4ED-4FCD-966A-65A54B974753}"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p:txBody>
          <a:bodyPr/>
          <a:lstStyle/>
          <a:p>
            <a:pPr>
              <a:spcBef>
                <a:spcPct val="0"/>
              </a:spcBef>
            </a:pPr>
            <a:r>
              <a:rPr lang="en-US" sz="1800" dirty="0" smtClean="0"/>
              <a:t>This study</a:t>
            </a:r>
            <a:r>
              <a:rPr lang="en-US" sz="1800" baseline="0" dirty="0" smtClean="0"/>
              <a:t> is a secondary data analysis of Dr. </a:t>
            </a:r>
            <a:r>
              <a:rPr lang="en-US" sz="1800" baseline="0" dirty="0" err="1" smtClean="0"/>
              <a:t>Tenfelde’s</a:t>
            </a:r>
            <a:r>
              <a:rPr lang="en-US" sz="1800" baseline="0" dirty="0" smtClean="0"/>
              <a:t> dissertation data that was published in 2009 in the Journal of Obstetrics, Gynecological and Neonatal Nursing (JOGNN).  The title of the article is Predictors of breastfeeding Exclusivity in a WIC sample. IRB approval was obtained at WMU and at Loyola. Dr. Zielinski and I worked with Dr. </a:t>
            </a:r>
            <a:r>
              <a:rPr lang="en-US" sz="1800" baseline="0" dirty="0" err="1" smtClean="0"/>
              <a:t>Tenfelde</a:t>
            </a:r>
            <a:r>
              <a:rPr lang="en-US" sz="1800" baseline="0" dirty="0" smtClean="0"/>
              <a:t> on the secondary data analysis of her primary research.</a:t>
            </a:r>
          </a:p>
          <a:p>
            <a:pPr marL="0" marR="0" indent="0" algn="l" defTabSz="914400" rtl="0" eaLnBrk="1" fontAlgn="base" latinLnBrk="0" hangingPunct="1">
              <a:lnSpc>
                <a:spcPct val="100000"/>
              </a:lnSpc>
              <a:spcBef>
                <a:spcPct val="0"/>
              </a:spcBef>
              <a:spcAft>
                <a:spcPct val="0"/>
              </a:spcAft>
              <a:buClrTx/>
              <a:buSzTx/>
              <a:buFontTx/>
              <a:buNone/>
              <a:tabLst/>
              <a:defRPr/>
            </a:pPr>
            <a:r>
              <a:rPr lang="en-US" sz="1800" kern="1200" dirty="0" smtClean="0">
                <a:solidFill>
                  <a:schemeClr val="tx1"/>
                </a:solidFill>
                <a:effectLst/>
              </a:rPr>
              <a:t>Women who received services at the FQHC signed a consent form for participation in clinical services as well as the use of their information for administration evaluation purposes.  All of the data were de-identified prior to analysis.</a:t>
            </a:r>
          </a:p>
          <a:p>
            <a:pPr>
              <a:spcBef>
                <a:spcPct val="0"/>
              </a:spcBef>
            </a:pPr>
            <a:endParaRPr lang="en-US" dirty="0" smtClean="0"/>
          </a:p>
        </p:txBody>
      </p:sp>
      <p:sp>
        <p:nvSpPr>
          <p:cNvPr id="33795" name="Slide Number Placeholder 3"/>
          <p:cNvSpPr>
            <a:spLocks noGrp="1"/>
          </p:cNvSpPr>
          <p:nvPr>
            <p:ph type="sldNum" sz="quarter" idx="5"/>
          </p:nvPr>
        </p:nvSpPr>
        <p:spPr>
          <a:noFill/>
        </p:spPr>
        <p:txBody>
          <a:bodyPr/>
          <a:lstStyle/>
          <a:p>
            <a:fld id="{EE609C85-5156-4B11-A931-9042E0B22100}"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p:txBody>
          <a:bodyPr/>
          <a:lstStyle/>
          <a:p>
            <a:r>
              <a:rPr lang="en-US" sz="2000" dirty="0" smtClean="0"/>
              <a:t>Out of  the 1500 women</a:t>
            </a:r>
            <a:r>
              <a:rPr lang="en-US" sz="2000" baseline="0" dirty="0" smtClean="0"/>
              <a:t> who received WIC, 309 initiated breastfeeding. </a:t>
            </a:r>
            <a:r>
              <a:rPr lang="en-US" sz="2000" kern="1200" dirty="0" smtClean="0">
                <a:solidFill>
                  <a:schemeClr val="tx1"/>
                </a:solidFill>
                <a:effectLst/>
              </a:rPr>
              <a:t>In the original study, 309 cases were drawn from the records of mothers who received WIC services and who initiated breastfeeding (infant received any breast milk as recorded in the WIC administrative database).  Mothers of infants who were less than  37 weeks gestational age;  weighed less than 2500 grams; had health complications which may have influenced infant feeding (e.g. cleft palate or cardiac anomalies); had surgery during the first 28 days of life; or were placed for adoption were excluded from the sample. </a:t>
            </a:r>
          </a:p>
          <a:p>
            <a:pPr>
              <a:spcBef>
                <a:spcPct val="0"/>
              </a:spcBef>
            </a:pPr>
            <a:endParaRPr lang="en-US" dirty="0" smtClean="0"/>
          </a:p>
        </p:txBody>
      </p:sp>
      <p:sp>
        <p:nvSpPr>
          <p:cNvPr id="35843" name="Slide Number Placeholder 3"/>
          <p:cNvSpPr>
            <a:spLocks noGrp="1"/>
          </p:cNvSpPr>
          <p:nvPr>
            <p:ph type="sldNum" sz="quarter" idx="5"/>
          </p:nvPr>
        </p:nvSpPr>
        <p:spPr>
          <a:noFill/>
        </p:spPr>
        <p:txBody>
          <a:bodyPr/>
          <a:lstStyle/>
          <a:p>
            <a:fld id="{9E9DCFBE-7DCF-4FBB-A52F-8E23565662A1}"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800" kern="1200" dirty="0" smtClean="0">
                <a:solidFill>
                  <a:schemeClr val="tx1"/>
                </a:solidFill>
                <a:effectLst/>
                <a:latin typeface="+mn-lt"/>
                <a:ea typeface="+mn-ea"/>
                <a:cs typeface="Arial" charset="0"/>
              </a:rPr>
              <a:t>Women who presented to WIC completed five assessment visits.  The first visit was completed following entry into prenatal care.  Subsequent visits were completed at 2-3 days, 1 month, 6 months, and 12 months postpartum.  During each visit, nutrition administrative personnel updated an electronic WIC tracking form and the woman completed a nutrition and health survey. For this secondary analysis</a:t>
            </a:r>
            <a:r>
              <a:rPr lang="en-US" sz="1800" kern="1200" baseline="0" dirty="0" smtClean="0">
                <a:solidFill>
                  <a:schemeClr val="tx1"/>
                </a:solidFill>
                <a:effectLst/>
                <a:latin typeface="+mn-lt"/>
                <a:ea typeface="+mn-ea"/>
                <a:cs typeface="Arial" charset="0"/>
              </a:rPr>
              <a:t> </a:t>
            </a:r>
            <a:r>
              <a:rPr lang="en-US" sz="1800" kern="1200" dirty="0" smtClean="0">
                <a:solidFill>
                  <a:schemeClr val="tx1"/>
                </a:solidFill>
                <a:effectLst/>
                <a:latin typeface="+mn-lt"/>
                <a:ea typeface="+mn-ea"/>
                <a:cs typeface="Arial" charset="0"/>
              </a:rPr>
              <a:t>the data</a:t>
            </a:r>
            <a:r>
              <a:rPr lang="en-US" sz="1800" kern="1200" baseline="0" dirty="0" smtClean="0">
                <a:solidFill>
                  <a:schemeClr val="tx1"/>
                </a:solidFill>
                <a:effectLst/>
                <a:latin typeface="+mn-lt"/>
                <a:ea typeface="+mn-ea"/>
                <a:cs typeface="Arial" charset="0"/>
              </a:rPr>
              <a:t> for</a:t>
            </a:r>
            <a:r>
              <a:rPr lang="en-US" sz="1800" kern="1200" dirty="0" smtClean="0">
                <a:solidFill>
                  <a:schemeClr val="tx1"/>
                </a:solidFill>
                <a:effectLst/>
                <a:latin typeface="+mn-lt"/>
                <a:ea typeface="+mn-ea"/>
                <a:cs typeface="Arial" charset="0"/>
              </a:rPr>
              <a:t> 238 women who discontinued breastfeeding and provided a reason for cessation were used. The list of reasons for discontinuing was created by the WIC nutritionists, and women were instructed to select the main reason for stopping breastfeeding. </a:t>
            </a:r>
          </a:p>
          <a:p>
            <a:endParaRPr lang="en-US" sz="1200" kern="1200" dirty="0">
              <a:solidFill>
                <a:schemeClr val="tx1"/>
              </a:solidFill>
              <a:effectLst/>
              <a:latin typeface="+mn-lt"/>
              <a:ea typeface="+mn-ea"/>
              <a:cs typeface="Arial" charset="0"/>
            </a:endParaRPr>
          </a:p>
        </p:txBody>
      </p:sp>
      <p:sp>
        <p:nvSpPr>
          <p:cNvPr id="37891" name="Slide Number Placeholder 3"/>
          <p:cNvSpPr>
            <a:spLocks noGrp="1"/>
          </p:cNvSpPr>
          <p:nvPr>
            <p:ph type="sldNum" sz="quarter" idx="5"/>
          </p:nvPr>
        </p:nvSpPr>
        <p:spPr>
          <a:noFill/>
        </p:spPr>
        <p:txBody>
          <a:bodyPr/>
          <a:lstStyle/>
          <a:p>
            <a:fld id="{FB36CEFF-9C11-49BA-BD2F-1DA5B52AAB25}"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p:txBody>
          <a:bodyPr/>
          <a:lstStyle/>
          <a:p>
            <a:r>
              <a:rPr lang="en-US" sz="1800" kern="1200" dirty="0" smtClean="0">
                <a:solidFill>
                  <a:schemeClr val="tx1"/>
                </a:solidFill>
                <a:effectLst/>
                <a:latin typeface="+mn-lt"/>
                <a:ea typeface="+mn-ea"/>
                <a:cs typeface="Arial" charset="0"/>
              </a:rPr>
              <a:t>Data was entered into the SPSS</a:t>
            </a:r>
            <a:r>
              <a:rPr lang="en-US" sz="1800" kern="1200" baseline="0" dirty="0" smtClean="0">
                <a:solidFill>
                  <a:schemeClr val="tx1"/>
                </a:solidFill>
                <a:effectLst/>
                <a:latin typeface="+mn-lt"/>
                <a:ea typeface="+mn-ea"/>
                <a:cs typeface="Arial" charset="0"/>
              </a:rPr>
              <a:t> statistical package.  </a:t>
            </a:r>
            <a:r>
              <a:rPr lang="en-US" sz="1800" kern="1200" dirty="0" smtClean="0">
                <a:solidFill>
                  <a:schemeClr val="tx1"/>
                </a:solidFill>
                <a:effectLst/>
                <a:latin typeface="+mn-lt"/>
                <a:ea typeface="+mn-ea"/>
                <a:cs typeface="Arial" charset="0"/>
              </a:rPr>
              <a:t>Descriptive statistics provided the analysis for the sample descriptions and the frequencies for reported reasons for breastfeeding cessation. Logistic regression was performed to assess the influence</a:t>
            </a:r>
            <a:r>
              <a:rPr lang="en-US" sz="1800" kern="1200" baseline="0" dirty="0" smtClean="0">
                <a:solidFill>
                  <a:schemeClr val="tx1"/>
                </a:solidFill>
                <a:effectLst/>
                <a:latin typeface="+mn-lt"/>
                <a:ea typeface="+mn-ea"/>
                <a:cs typeface="Arial" charset="0"/>
              </a:rPr>
              <a:t> of maternal characteristics  on the likelihood that participants would indicate PIM as the reason for discontinuation of breastfeeding. Reasons for discontinuation we also analyzed descriptively by time period.</a:t>
            </a:r>
            <a:endParaRPr lang="en-US" sz="1800" kern="1200" dirty="0" smtClean="0">
              <a:solidFill>
                <a:schemeClr val="tx1"/>
              </a:solidFill>
              <a:effectLst/>
              <a:latin typeface="+mn-lt"/>
              <a:ea typeface="+mn-ea"/>
              <a:cs typeface="Arial" charset="0"/>
            </a:endParaRPr>
          </a:p>
        </p:txBody>
      </p:sp>
      <p:sp>
        <p:nvSpPr>
          <p:cNvPr id="39939" name="Slide Number Placeholder 3"/>
          <p:cNvSpPr>
            <a:spLocks noGrp="1"/>
          </p:cNvSpPr>
          <p:nvPr>
            <p:ph type="sldNum" sz="quarter" idx="5"/>
          </p:nvPr>
        </p:nvSpPr>
        <p:spPr>
          <a:noFill/>
        </p:spPr>
        <p:txBody>
          <a:bodyPr/>
          <a:lstStyle/>
          <a:p>
            <a:fld id="{C4D16AA3-F0CD-48A1-9897-1C857EB65820}"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FF4B6C-7D56-496C-B14A-D1DE87130121}" type="slidenum">
              <a:rPr lang="en-US"/>
              <a:pPr/>
              <a:t>17</a:t>
            </a:fld>
            <a:endParaRPr lang="en-US"/>
          </a:p>
        </p:txBody>
      </p:sp>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p:txBody>
          <a:bodyPr/>
          <a:lstStyle/>
          <a:p>
            <a:r>
              <a:rPr lang="en-US" sz="1800" dirty="0" smtClean="0"/>
              <a:t>The</a:t>
            </a:r>
            <a:r>
              <a:rPr lang="en-US" sz="1800" baseline="0" dirty="0" smtClean="0"/>
              <a:t> descriptive results have been superimposed on Cox’s model – these are the background variables related to demographic characteristics and social influence. The mean age of the sample was 26 years old, but ranged from 18-39. The major of the sample had a high school education or less and were Hispanic. 57% of the sample had breastfeeding support. </a:t>
            </a:r>
            <a:endParaRPr lang="en-US" sz="18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155B63-0774-4107-B9BF-EDD909999F41}" type="slidenum">
              <a:rPr lang="en-US"/>
              <a:pPr/>
              <a:t>18</a:t>
            </a:fld>
            <a:endParaRPr lang="en-US"/>
          </a:p>
        </p:txBody>
      </p:sp>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p:txBody>
          <a:bodyPr/>
          <a:lstStyle/>
          <a:p>
            <a:r>
              <a:rPr lang="en-US" sz="1800" dirty="0" smtClean="0"/>
              <a:t>Previous healthcare experience background variables included the following</a:t>
            </a:r>
            <a:r>
              <a:rPr lang="en-US" sz="1800" baseline="0" dirty="0" smtClean="0"/>
              <a:t> parity, weight, whether the mother had previously breastfed, obtained prenatal care in the first trimester, and birth type. The major of the sample had a vaginal birth. </a:t>
            </a:r>
            <a:endParaRPr lang="en-US" sz="18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147F54-2D86-4C5A-8576-2DAAA8229E43}" type="slidenum">
              <a:rPr lang="en-US"/>
              <a:pPr/>
              <a:t>19</a:t>
            </a:fld>
            <a:endParaRPr lang="en-US"/>
          </a:p>
        </p:txBody>
      </p:sp>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p:txBody>
          <a:bodyPr/>
          <a:lstStyle/>
          <a:p>
            <a:r>
              <a:rPr lang="en-US" sz="1800" dirty="0" smtClean="0"/>
              <a:t>Dynamic variables that</a:t>
            </a:r>
            <a:r>
              <a:rPr lang="en-US" sz="1800" baseline="0" dirty="0" smtClean="0"/>
              <a:t> we were able to use indicated that 15% of the women planned to exclusively breastfeed, almost 50% wanted breastfeeding information, 61% attended prenatal education and Affective response was measured by feelings of depression, which 20% felt low or depressed</a:t>
            </a:r>
            <a:endParaRPr lang="en-US" sz="18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TextEdit="1"/>
          </p:cNvSpPr>
          <p:nvPr>
            <p:ph type="sldImg"/>
          </p:nvPr>
        </p:nvSpPr>
        <p:spPr bwMode="auto">
          <a:noFill/>
          <a:ln>
            <a:solidFill>
              <a:srgbClr val="000000"/>
            </a:solidFill>
            <a:miter lim="800000"/>
            <a:headEnd/>
            <a:tailEnd/>
          </a:ln>
        </p:spPr>
      </p:sp>
      <p:sp>
        <p:nvSpPr>
          <p:cNvPr id="67587" name="Rectangle 3"/>
          <p:cNvSpPr>
            <a:spLocks noGrp="1"/>
          </p:cNvSpPr>
          <p:nvPr>
            <p:ph type="body" idx="1"/>
          </p:nvPr>
        </p:nvSpPr>
        <p:spPr/>
        <p:txBody>
          <a:bodyPr/>
          <a:lstStyle/>
          <a:p>
            <a:r>
              <a:rPr lang="en-US" sz="1800" dirty="0" smtClean="0"/>
              <a:t>My presentation today will include a discussion of the background and significance, study design, and results. </a:t>
            </a:r>
          </a:p>
          <a:p>
            <a:r>
              <a:rPr lang="en-US" sz="1800" dirty="0" smtClean="0"/>
              <a:t>Following the results, I will discuss implications for nursing practice. </a:t>
            </a:r>
          </a:p>
          <a:p>
            <a:endParaRPr lang="en-US" sz="1800"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p:txBody>
          <a:bodyPr/>
          <a:lstStyle/>
          <a:p>
            <a:pPr>
              <a:spcBef>
                <a:spcPct val="0"/>
              </a:spcBef>
            </a:pPr>
            <a:r>
              <a:rPr lang="en-US" sz="1800" dirty="0" smtClean="0"/>
              <a:t>This table shows the sample characteristics. Of the n=238</a:t>
            </a:r>
            <a:r>
              <a:rPr lang="en-US" sz="1800" baseline="0" dirty="0" smtClean="0"/>
              <a:t> women who gave a date for breastfeeding discontinuation, 75.6% of the women had a high school education or less, 38.5% were married, and 75.2% were Hispanic.</a:t>
            </a:r>
          </a:p>
          <a:p>
            <a:pPr>
              <a:spcBef>
                <a:spcPct val="0"/>
              </a:spcBef>
            </a:pPr>
            <a:r>
              <a:rPr lang="en-US" sz="1800" baseline="0" dirty="0" smtClean="0"/>
              <a:t>Collapsed into Hispanic/Non-Hispanic</a:t>
            </a:r>
          </a:p>
        </p:txBody>
      </p:sp>
      <p:sp>
        <p:nvSpPr>
          <p:cNvPr id="41987" name="Slide Number Placeholder 3"/>
          <p:cNvSpPr>
            <a:spLocks noGrp="1"/>
          </p:cNvSpPr>
          <p:nvPr>
            <p:ph type="sldNum" sz="quarter" idx="5"/>
          </p:nvPr>
        </p:nvSpPr>
        <p:spPr>
          <a:noFill/>
        </p:spPr>
        <p:txBody>
          <a:bodyPr/>
          <a:lstStyle/>
          <a:p>
            <a:fld id="{A92B4692-2944-4B54-ACA8-D49A70F5DFDC}" type="slidenum">
              <a:rPr lang="en-US"/>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p:txBody>
          <a:bodyPr/>
          <a:lstStyle/>
          <a:p>
            <a:pPr>
              <a:spcBef>
                <a:spcPct val="0"/>
              </a:spcBef>
            </a:pPr>
            <a:r>
              <a:rPr lang="en-US" sz="1800" kern="1200" dirty="0" smtClean="0">
                <a:solidFill>
                  <a:schemeClr val="tx1"/>
                </a:solidFill>
                <a:effectLst/>
              </a:rPr>
              <a:t>In this study, almost one half (46%) of the women who stopped breastfeeding reported perceived insufficient milk production as the reason for breastfeeding cessation. </a:t>
            </a:r>
            <a:r>
              <a:rPr lang="en-US" sz="1800" baseline="0" dirty="0" smtClean="0"/>
              <a:t>As you can see, the second reason cited by women was the need to return to work and school. What is interesting, is that older research I found indicated returning to work and school as the number one reason for discontinuation, but new research indicates PIM. </a:t>
            </a:r>
            <a:endParaRPr lang="en-US" sz="1800" dirty="0" smtClean="0"/>
          </a:p>
        </p:txBody>
      </p:sp>
      <p:sp>
        <p:nvSpPr>
          <p:cNvPr id="44035" name="Slide Number Placeholder 3"/>
          <p:cNvSpPr>
            <a:spLocks noGrp="1"/>
          </p:cNvSpPr>
          <p:nvPr>
            <p:ph type="sldNum" sz="quarter" idx="5"/>
          </p:nvPr>
        </p:nvSpPr>
        <p:spPr>
          <a:noFill/>
        </p:spPr>
        <p:txBody>
          <a:bodyPr/>
          <a:lstStyle/>
          <a:p>
            <a:fld id="{506B0EC5-B862-4E8C-B936-1713A23E80C3}" type="slidenum">
              <a:rPr lang="en-US"/>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sz="1800" kern="1200" dirty="0" smtClean="0">
                <a:solidFill>
                  <a:schemeClr val="tx1"/>
                </a:solidFill>
                <a:effectLst/>
              </a:rPr>
              <a:t>Using</a:t>
            </a:r>
            <a:r>
              <a:rPr lang="en-US" sz="1800" kern="1200" baseline="0" dirty="0" smtClean="0">
                <a:solidFill>
                  <a:schemeClr val="tx1"/>
                </a:solidFill>
                <a:effectLst/>
              </a:rPr>
              <a:t> the theoretical framework each predictor variable was added one at a time. In the </a:t>
            </a:r>
            <a:r>
              <a:rPr lang="en-US" sz="1800" kern="1200" baseline="0" dirty="0" err="1" smtClean="0">
                <a:solidFill>
                  <a:schemeClr val="tx1"/>
                </a:solidFill>
                <a:effectLst/>
              </a:rPr>
              <a:t>bivariate</a:t>
            </a:r>
            <a:r>
              <a:rPr lang="en-US" sz="1800" kern="1200" baseline="0" dirty="0" smtClean="0">
                <a:solidFill>
                  <a:schemeClr val="tx1"/>
                </a:solidFill>
                <a:effectLst/>
              </a:rPr>
              <a:t> analysis  </a:t>
            </a:r>
            <a:r>
              <a:rPr lang="en-US" sz="1800" kern="1200" dirty="0" smtClean="0">
                <a:solidFill>
                  <a:schemeClr val="tx1"/>
                </a:solidFill>
                <a:effectLst/>
              </a:rPr>
              <a:t>three variables were significant, (maternal education, ethnicity, and breastfeeding support).  When these variables were entered into the</a:t>
            </a:r>
            <a:r>
              <a:rPr lang="en-US" sz="1800" kern="1200" baseline="0" dirty="0" smtClean="0">
                <a:solidFill>
                  <a:schemeClr val="tx1"/>
                </a:solidFill>
                <a:effectLst/>
              </a:rPr>
              <a:t> full model one variable remained significant. </a:t>
            </a:r>
            <a:r>
              <a:rPr lang="en-US" sz="1800" kern="1200" dirty="0" smtClean="0">
                <a:solidFill>
                  <a:schemeClr val="tx1"/>
                </a:solidFill>
                <a:effectLst/>
              </a:rPr>
              <a:t>Women who self reported Hispanic ethnicity were more</a:t>
            </a:r>
            <a:r>
              <a:rPr lang="en-US" sz="1800" kern="1200" baseline="0" dirty="0" smtClean="0">
                <a:solidFill>
                  <a:schemeClr val="tx1"/>
                </a:solidFill>
                <a:effectLst/>
              </a:rPr>
              <a:t> than two times as</a:t>
            </a:r>
            <a:r>
              <a:rPr lang="en-US" sz="1800" kern="1200" dirty="0" smtClean="0">
                <a:solidFill>
                  <a:schemeClr val="tx1"/>
                </a:solidFill>
                <a:effectLst/>
              </a:rPr>
              <a:t> likely to stop breastfeeding due to a perception of insufficient milk compared to women who self</a:t>
            </a:r>
            <a:r>
              <a:rPr lang="en-US" sz="1800" kern="1200" baseline="0" dirty="0" smtClean="0">
                <a:solidFill>
                  <a:schemeClr val="tx1"/>
                </a:solidFill>
                <a:effectLst/>
              </a:rPr>
              <a:t> reported as</a:t>
            </a:r>
            <a:r>
              <a:rPr lang="en-US" sz="1800" kern="1200" dirty="0" smtClean="0">
                <a:solidFill>
                  <a:schemeClr val="tx1"/>
                </a:solidFill>
                <a:effectLst/>
              </a:rPr>
              <a:t> not Hispanic.  </a:t>
            </a:r>
            <a:endParaRPr lang="en-US" sz="1800" dirty="0" smtClean="0"/>
          </a:p>
        </p:txBody>
      </p:sp>
      <p:sp>
        <p:nvSpPr>
          <p:cNvPr id="46083" name="Slide Number Placeholder 3"/>
          <p:cNvSpPr>
            <a:spLocks noGrp="1"/>
          </p:cNvSpPr>
          <p:nvPr>
            <p:ph type="sldNum" sz="quarter" idx="5"/>
          </p:nvPr>
        </p:nvSpPr>
        <p:spPr>
          <a:noFill/>
        </p:spPr>
        <p:txBody>
          <a:bodyPr/>
          <a:lstStyle/>
          <a:p>
            <a:fld id="{BA053C81-CF20-4C4E-BFEC-1F935958AED2}" type="slidenum">
              <a:rPr lang="en-US"/>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p:txBody>
          <a:bodyPr/>
          <a:lstStyle/>
          <a:p>
            <a:pPr>
              <a:spcBef>
                <a:spcPct val="0"/>
              </a:spcBef>
            </a:pPr>
            <a:r>
              <a:rPr lang="en-US" sz="1800" dirty="0" smtClean="0"/>
              <a:t>This graph shows the breastfeeding discontinuation rates over time in this</a:t>
            </a:r>
            <a:r>
              <a:rPr lang="en-US" sz="1800" baseline="0" dirty="0" smtClean="0"/>
              <a:t> Hispanic women  and their reason for discontinuation. As you can see, Perception of insufficient milk was the number one cited reason for discontinuation, which peaked around 3 months post partum. </a:t>
            </a:r>
            <a:endParaRPr lang="en-US" sz="1800" dirty="0" smtClean="0"/>
          </a:p>
        </p:txBody>
      </p:sp>
      <p:sp>
        <p:nvSpPr>
          <p:cNvPr id="48131" name="Slide Number Placeholder 3"/>
          <p:cNvSpPr>
            <a:spLocks noGrp="1"/>
          </p:cNvSpPr>
          <p:nvPr>
            <p:ph type="sldNum" sz="quarter" idx="5"/>
          </p:nvPr>
        </p:nvSpPr>
        <p:spPr>
          <a:noFill/>
        </p:spPr>
        <p:txBody>
          <a:bodyPr/>
          <a:lstStyle/>
          <a:p>
            <a:fld id="{33AC1F3D-4657-4A5E-AD56-349960C452F2}" type="slidenum">
              <a:rPr lang="en-US"/>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p:txBody>
          <a:bodyPr/>
          <a:lstStyle/>
          <a:p>
            <a:pPr>
              <a:spcBef>
                <a:spcPct val="0"/>
              </a:spcBef>
            </a:pPr>
            <a:r>
              <a:rPr lang="en-US" sz="1800" dirty="0" smtClean="0"/>
              <a:t>This</a:t>
            </a:r>
            <a:r>
              <a:rPr lang="en-US" sz="1800" baseline="0" dirty="0" smtClean="0"/>
              <a:t> graph shows breastfeeding discontinuation rates and reasons among the non Hispanic Women- Interestingly, the Non Hispanic women reported Other maternal problems (such as returning to work or school) as the number one cited reason around 4-6 weeks post partum, </a:t>
            </a:r>
            <a:endParaRPr lang="en-US" sz="1800" dirty="0" smtClean="0"/>
          </a:p>
        </p:txBody>
      </p:sp>
      <p:sp>
        <p:nvSpPr>
          <p:cNvPr id="50179" name="Slide Number Placeholder 3"/>
          <p:cNvSpPr>
            <a:spLocks noGrp="1"/>
          </p:cNvSpPr>
          <p:nvPr>
            <p:ph type="sldNum" sz="quarter" idx="5"/>
          </p:nvPr>
        </p:nvSpPr>
        <p:spPr>
          <a:noFill/>
        </p:spPr>
        <p:txBody>
          <a:bodyPr/>
          <a:lstStyle/>
          <a:p>
            <a:fld id="{17B3E8F8-1D1F-45B6-9D0B-F1C63E00BA65}" type="slidenum">
              <a:rPr lang="en-US"/>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p:txBody>
          <a:bodyPr/>
          <a:lstStyle/>
          <a:p>
            <a:pPr>
              <a:spcBef>
                <a:spcPct val="0"/>
              </a:spcBef>
            </a:pPr>
            <a:r>
              <a:rPr lang="en-US" sz="1800" dirty="0" smtClean="0"/>
              <a:t>This Graph demonstrates</a:t>
            </a:r>
            <a:r>
              <a:rPr lang="en-US" sz="1800" baseline="0" dirty="0" smtClean="0"/>
              <a:t> percent of women discontinuing breastfeeding at various </a:t>
            </a:r>
            <a:r>
              <a:rPr lang="en-US" sz="1800" baseline="0" dirty="0" err="1" smtClean="0"/>
              <a:t>timepoints</a:t>
            </a:r>
            <a:r>
              <a:rPr lang="en-US" sz="1800" baseline="0" dirty="0" smtClean="0"/>
              <a:t> who reported PIM as the reason. The Hispanic Women are the red line, and the non Hispanic women are the </a:t>
            </a:r>
            <a:r>
              <a:rPr lang="en-US" sz="1800" baseline="0" dirty="0" err="1" smtClean="0"/>
              <a:t>blueFor</a:t>
            </a:r>
            <a:r>
              <a:rPr lang="en-US" sz="1800" baseline="0" dirty="0" smtClean="0"/>
              <a:t> example at one month 42% of the Hispanic women who discontinued breastfeeding cited </a:t>
            </a:r>
            <a:r>
              <a:rPr lang="en-US" sz="1800" baseline="0" dirty="0" err="1" smtClean="0"/>
              <a:t>pim</a:t>
            </a:r>
            <a:r>
              <a:rPr lang="en-US" sz="1800" baseline="0" dirty="0" smtClean="0"/>
              <a:t> as the reason whereas only 20% of the Non </a:t>
            </a:r>
            <a:r>
              <a:rPr lang="en-US" sz="1800" baseline="0" dirty="0" err="1" smtClean="0"/>
              <a:t>hispanic</a:t>
            </a:r>
            <a:r>
              <a:rPr lang="en-US" sz="1800" baseline="0" dirty="0" smtClean="0"/>
              <a:t> women cited </a:t>
            </a:r>
            <a:r>
              <a:rPr lang="en-US" sz="1800" baseline="0" dirty="0" err="1" smtClean="0"/>
              <a:t>pim</a:t>
            </a:r>
            <a:r>
              <a:rPr lang="en-US" sz="1800" baseline="0" dirty="0" smtClean="0"/>
              <a:t> as their reason for discontinuation.. While More Hispanic women reported PIM over time, there was a peak in percentages for non </a:t>
            </a:r>
            <a:r>
              <a:rPr lang="en-US" sz="1800" baseline="0" dirty="0" err="1" smtClean="0"/>
              <a:t>hispanic</a:t>
            </a:r>
            <a:r>
              <a:rPr lang="en-US" sz="1800" baseline="0" dirty="0" smtClean="0"/>
              <a:t> women at 7 months and 11 months. </a:t>
            </a:r>
            <a:endParaRPr lang="en-US" sz="1800" dirty="0" smtClean="0"/>
          </a:p>
        </p:txBody>
      </p:sp>
      <p:sp>
        <p:nvSpPr>
          <p:cNvPr id="52227" name="Slide Number Placeholder 3"/>
          <p:cNvSpPr>
            <a:spLocks noGrp="1"/>
          </p:cNvSpPr>
          <p:nvPr>
            <p:ph type="sldNum" sz="quarter" idx="5"/>
          </p:nvPr>
        </p:nvSpPr>
        <p:spPr>
          <a:noFill/>
        </p:spPr>
        <p:txBody>
          <a:bodyPr/>
          <a:lstStyle/>
          <a:p>
            <a:fld id="{22827E05-B26E-4FDC-955C-C8DCE2982B32}" type="slidenum">
              <a:rPr lang="en-US"/>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p:txBody>
          <a:bodyPr/>
          <a:lstStyle/>
          <a:p>
            <a:pPr marL="171450" indent="-171450">
              <a:spcBef>
                <a:spcPct val="0"/>
              </a:spcBef>
              <a:buFont typeface="Arial" pitchFamily="34" charset="0"/>
              <a:buChar char="•"/>
            </a:pPr>
            <a:r>
              <a:rPr lang="en-US" sz="1800" dirty="0" smtClean="0"/>
              <a:t>The secondary</a:t>
            </a:r>
            <a:r>
              <a:rPr lang="en-US" sz="1800" baseline="0" dirty="0" smtClean="0"/>
              <a:t> analysis</a:t>
            </a:r>
            <a:r>
              <a:rPr lang="en-US" sz="1800" dirty="0" smtClean="0"/>
              <a:t> design limited</a:t>
            </a:r>
            <a:r>
              <a:rPr lang="en-US" sz="1800" baseline="0" dirty="0" smtClean="0"/>
              <a:t> the way in which variables could be operationalized, because the data was collected retrospectively and further inquiry could not be obtained.</a:t>
            </a:r>
          </a:p>
          <a:p>
            <a:pPr marL="171450" indent="-171450">
              <a:spcBef>
                <a:spcPct val="0"/>
              </a:spcBef>
              <a:buFont typeface="Arial" pitchFamily="34" charset="0"/>
              <a:buChar char="•"/>
            </a:pPr>
            <a:r>
              <a:rPr lang="en-US" sz="1800" baseline="0" dirty="0" smtClean="0"/>
              <a:t>  There were no actual physiologic measures of the women’s </a:t>
            </a:r>
            <a:r>
              <a:rPr lang="en-US" sz="1800" baseline="0" dirty="0" err="1" smtClean="0"/>
              <a:t>breastmilk</a:t>
            </a:r>
            <a:r>
              <a:rPr lang="en-US" sz="1800" baseline="0" dirty="0" smtClean="0"/>
              <a:t> supply. The problem is </a:t>
            </a:r>
            <a:r>
              <a:rPr lang="en-US" sz="1800" dirty="0" smtClean="0"/>
              <a:t>Perception is really only what women feel, and may not be a true</a:t>
            </a:r>
            <a:r>
              <a:rPr lang="en-US" sz="1800" baseline="0" dirty="0" smtClean="0"/>
              <a:t> physiologic related phenomenon. </a:t>
            </a:r>
          </a:p>
          <a:p>
            <a:pPr marL="171450" indent="-171450">
              <a:spcBef>
                <a:spcPct val="0"/>
              </a:spcBef>
              <a:buFont typeface="Arial" pitchFamily="34" charset="0"/>
              <a:buChar char="•"/>
            </a:pPr>
            <a:r>
              <a:rPr lang="en-US" sz="1800" baseline="0" dirty="0" smtClean="0"/>
              <a:t>The WIC forms did not provide information for the length of time the women intended to breastfeed. Also, </a:t>
            </a:r>
          </a:p>
          <a:p>
            <a:pPr marL="171450" indent="-171450">
              <a:spcBef>
                <a:spcPct val="0"/>
              </a:spcBef>
              <a:buFont typeface="Arial" pitchFamily="34" charset="0"/>
              <a:buChar char="•"/>
            </a:pPr>
            <a:r>
              <a:rPr lang="en-US" sz="1800" dirty="0" smtClean="0"/>
              <a:t>Women</a:t>
            </a:r>
            <a:r>
              <a:rPr lang="en-US" sz="1800" baseline="0" dirty="0" smtClean="0"/>
              <a:t> were provided with a forced choice for discontinuing breastfeeding which may not have reflected all of the factors associated with their reasons for discontinuing</a:t>
            </a:r>
            <a:endParaRPr lang="en-US" sz="1800" dirty="0" smtClean="0"/>
          </a:p>
          <a:p>
            <a:pPr marL="171450" marR="0" indent="-171450" algn="l" defTabSz="914400" rtl="0" eaLnBrk="1" fontAlgn="base" latinLnBrk="0" hangingPunct="1">
              <a:lnSpc>
                <a:spcPct val="100000"/>
              </a:lnSpc>
              <a:spcBef>
                <a:spcPct val="0"/>
              </a:spcBef>
              <a:spcAft>
                <a:spcPct val="0"/>
              </a:spcAft>
              <a:buClrTx/>
              <a:buSzTx/>
              <a:buFont typeface="Arial" pitchFamily="34" charset="0"/>
              <a:buChar char="•"/>
              <a:tabLst/>
              <a:defRPr/>
            </a:pPr>
            <a:r>
              <a:rPr lang="en-US" sz="1800" dirty="0" smtClean="0"/>
              <a:t>However:  Few studies have been done in this population</a:t>
            </a:r>
          </a:p>
        </p:txBody>
      </p:sp>
      <p:sp>
        <p:nvSpPr>
          <p:cNvPr id="54275" name="Slide Number Placeholder 3"/>
          <p:cNvSpPr>
            <a:spLocks noGrp="1"/>
          </p:cNvSpPr>
          <p:nvPr>
            <p:ph type="sldNum" sz="quarter" idx="5"/>
          </p:nvPr>
        </p:nvSpPr>
        <p:spPr>
          <a:noFill/>
        </p:spPr>
        <p:txBody>
          <a:bodyPr/>
          <a:lstStyle/>
          <a:p>
            <a:fld id="{7E400087-01E6-416D-8259-11D33A25EA56}" type="slidenum">
              <a:rPr lang="en-US"/>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p:txBody>
          <a:bodyPr/>
          <a:lstStyle/>
          <a:p>
            <a:pPr>
              <a:spcBef>
                <a:spcPct val="0"/>
              </a:spcBef>
            </a:pPr>
            <a:r>
              <a:rPr lang="en-US" sz="1800" dirty="0" smtClean="0"/>
              <a:t>Almost half of the</a:t>
            </a:r>
            <a:r>
              <a:rPr lang="en-US" sz="1800" baseline="0" dirty="0" smtClean="0"/>
              <a:t> sample discontinued breastfeeding due to PIM. Three months </a:t>
            </a:r>
            <a:r>
              <a:rPr lang="en-US" sz="1800" baseline="0" dirty="0" err="1" smtClean="0"/>
              <a:t>psot</a:t>
            </a:r>
            <a:r>
              <a:rPr lang="en-US" sz="1800" baseline="0" dirty="0" smtClean="0"/>
              <a:t> partum may be a significant time in women’s lives. This could be related to introduction of solids, growth spurts, or perhaps return to work. Hispanic women are more like to discontinue due to PIM, than non Hispanic women </a:t>
            </a:r>
            <a:endParaRPr lang="en-US" sz="1800" dirty="0" smtClean="0"/>
          </a:p>
        </p:txBody>
      </p:sp>
      <p:sp>
        <p:nvSpPr>
          <p:cNvPr id="56323" name="Slide Number Placeholder 3"/>
          <p:cNvSpPr>
            <a:spLocks noGrp="1"/>
          </p:cNvSpPr>
          <p:nvPr>
            <p:ph type="sldNum" sz="quarter" idx="5"/>
          </p:nvPr>
        </p:nvSpPr>
        <p:spPr>
          <a:noFill/>
        </p:spPr>
        <p:txBody>
          <a:bodyPr/>
          <a:lstStyle/>
          <a:p>
            <a:fld id="{4C185AD1-FC25-4F20-9E26-68B675615450}" type="slidenum">
              <a:rPr lang="en-US"/>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bwMode="auto">
          <a:noFill/>
          <a:ln>
            <a:solidFill>
              <a:srgbClr val="000000"/>
            </a:solidFill>
            <a:miter lim="800000"/>
            <a:headEnd/>
            <a:tailEnd/>
          </a:ln>
        </p:spPr>
      </p:sp>
      <p:sp>
        <p:nvSpPr>
          <p:cNvPr id="58370"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sz="1800" baseline="0" dirty="0" smtClean="0"/>
              <a:t>Educations is huge here.  </a:t>
            </a:r>
            <a:r>
              <a:rPr lang="en-US" sz="1800" dirty="0" smtClean="0"/>
              <a:t>A well nourished</a:t>
            </a:r>
            <a:r>
              <a:rPr lang="en-US" sz="1800" baseline="0" dirty="0" smtClean="0"/>
              <a:t> woman can meet all of her infants nutritional needs by exclusively breastfeeding, but </a:t>
            </a:r>
            <a:r>
              <a:rPr lang="en-US" sz="1800" dirty="0" smtClean="0"/>
              <a:t>we know enough</a:t>
            </a:r>
            <a:r>
              <a:rPr lang="en-US" sz="1800" baseline="0" dirty="0" smtClean="0"/>
              <a:t> about the physiology of lactation to say that women 98% of women will make enough milk, but for </a:t>
            </a:r>
            <a:r>
              <a:rPr lang="en-US" sz="1800" b="0" baseline="0" dirty="0" smtClean="0"/>
              <a:t>some reason women think they are not </a:t>
            </a:r>
            <a:r>
              <a:rPr lang="en-US" sz="1800" baseline="0" dirty="0" smtClean="0"/>
              <a:t>making enough milk.  Nurses may play a key role in educating women about the breastfeeding process and explaining that breastfeeding is based on supply and demand. The milk must be demanded  by placing the baby to the breast, and the milk will be produced. Nurses can encourage and empower women that they can successfully feed theses infants. </a:t>
            </a:r>
          </a:p>
          <a:p>
            <a:pPr marL="0" marR="0" indent="0" algn="l" defTabSz="914400" rtl="0" eaLnBrk="1" fontAlgn="base" latinLnBrk="0" hangingPunct="1">
              <a:lnSpc>
                <a:spcPct val="100000"/>
              </a:lnSpc>
              <a:spcBef>
                <a:spcPct val="0"/>
              </a:spcBef>
              <a:spcAft>
                <a:spcPct val="0"/>
              </a:spcAft>
              <a:buClrTx/>
              <a:buSzTx/>
              <a:buFontTx/>
              <a:buNone/>
              <a:tabLst/>
              <a:defRPr/>
            </a:pPr>
            <a:r>
              <a:rPr lang="en-US" sz="1800" baseline="0" dirty="0" smtClean="0"/>
              <a:t>We can teach women about infant cues and if the infant is crying it does not necessarily mean they are not satisfied, it could mean a diaper change is needed, or comforting.  </a:t>
            </a:r>
          </a:p>
          <a:p>
            <a:pPr marL="0" marR="0" indent="0" algn="l" defTabSz="914400" rtl="0" eaLnBrk="1" fontAlgn="base" latinLnBrk="0" hangingPunct="1">
              <a:lnSpc>
                <a:spcPct val="100000"/>
              </a:lnSpc>
              <a:spcBef>
                <a:spcPct val="0"/>
              </a:spcBef>
              <a:spcAft>
                <a:spcPct val="0"/>
              </a:spcAft>
              <a:buClrTx/>
              <a:buSzTx/>
              <a:buFontTx/>
              <a:buNone/>
              <a:tabLst/>
              <a:defRPr/>
            </a:pPr>
            <a:endParaRPr lang="en-US" sz="1800" baseline="0" dirty="0" smtClean="0"/>
          </a:p>
          <a:p>
            <a:pPr>
              <a:spcBef>
                <a:spcPct val="0"/>
              </a:spcBef>
            </a:pPr>
            <a:endParaRPr lang="en-US" sz="1000" baseline="0" dirty="0" smtClean="0"/>
          </a:p>
          <a:p>
            <a:pPr>
              <a:spcBef>
                <a:spcPct val="0"/>
              </a:spcBef>
            </a:pPr>
            <a:r>
              <a:rPr lang="en-US" sz="1000" baseline="0" dirty="0" smtClean="0"/>
              <a:t>How do we educate women about supply and demand</a:t>
            </a:r>
          </a:p>
          <a:p>
            <a:pPr>
              <a:spcBef>
                <a:spcPct val="0"/>
              </a:spcBef>
            </a:pPr>
            <a:r>
              <a:rPr lang="en-US" sz="1000" baseline="0" dirty="0" smtClean="0"/>
              <a:t>Might mean a growth spurt, non nutritive sucking…infant cues</a:t>
            </a:r>
          </a:p>
          <a:p>
            <a:pPr>
              <a:spcBef>
                <a:spcPct val="0"/>
              </a:spcBef>
            </a:pPr>
            <a:r>
              <a:rPr lang="en-US" sz="1000" baseline="0" dirty="0" smtClean="0"/>
              <a:t>Empowering of women that they can successfully feed these babies</a:t>
            </a:r>
          </a:p>
          <a:p>
            <a:pPr>
              <a:spcBef>
                <a:spcPct val="0"/>
              </a:spcBef>
            </a:pPr>
            <a:r>
              <a:rPr lang="en-US" sz="1000" baseline="0" dirty="0" smtClean="0"/>
              <a:t>Little known in low income women</a:t>
            </a:r>
          </a:p>
          <a:p>
            <a:pPr>
              <a:spcBef>
                <a:spcPct val="0"/>
              </a:spcBef>
            </a:pPr>
            <a:r>
              <a:rPr lang="en-US" sz="1000" baseline="0" dirty="0" smtClean="0"/>
              <a:t>Do they really have more issues with insufficient milk</a:t>
            </a:r>
          </a:p>
          <a:p>
            <a:pPr>
              <a:spcBef>
                <a:spcPct val="0"/>
              </a:spcBef>
            </a:pPr>
            <a:r>
              <a:rPr lang="en-US" sz="1000" baseline="0" dirty="0" smtClean="0"/>
              <a:t>Could it be related to stress</a:t>
            </a:r>
            <a:endParaRPr lang="en-US" sz="1000" dirty="0" smtClean="0"/>
          </a:p>
        </p:txBody>
      </p:sp>
      <p:sp>
        <p:nvSpPr>
          <p:cNvPr id="58371" name="Slide Number Placeholder 3"/>
          <p:cNvSpPr>
            <a:spLocks noGrp="1"/>
          </p:cNvSpPr>
          <p:nvPr>
            <p:ph type="sldNum" sz="quarter" idx="5"/>
          </p:nvPr>
        </p:nvSpPr>
        <p:spPr>
          <a:noFill/>
        </p:spPr>
        <p:txBody>
          <a:bodyPr/>
          <a:lstStyle/>
          <a:p>
            <a:fld id="{5EE08C0C-FB16-4DE9-A81C-3E4E51707F4F}" type="slidenum">
              <a:rPr lang="en-US"/>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p:txBody>
          <a:bodyPr/>
          <a:lstStyle/>
          <a:p>
            <a:pPr>
              <a:spcBef>
                <a:spcPct val="0"/>
              </a:spcBef>
            </a:pPr>
            <a:endParaRPr lang="en-US" smtClean="0"/>
          </a:p>
        </p:txBody>
      </p:sp>
      <p:sp>
        <p:nvSpPr>
          <p:cNvPr id="60419" name="Slide Number Placeholder 3"/>
          <p:cNvSpPr>
            <a:spLocks noGrp="1"/>
          </p:cNvSpPr>
          <p:nvPr>
            <p:ph type="sldNum" sz="quarter" idx="5"/>
          </p:nvPr>
        </p:nvSpPr>
        <p:spPr>
          <a:noFill/>
        </p:spPr>
        <p:txBody>
          <a:bodyPr/>
          <a:lstStyle/>
          <a:p>
            <a:fld id="{26EBEA0D-24E5-48F0-B30B-8E601D8D6332}" type="slidenum">
              <a:rPr lang="en-US"/>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p:txBody>
          <a:bodyPr/>
          <a:lstStyle/>
          <a:p>
            <a:pPr>
              <a:spcBef>
                <a:spcPct val="0"/>
              </a:spcBef>
            </a:pPr>
            <a:r>
              <a:rPr lang="en-US" sz="1800" dirty="0" smtClean="0"/>
              <a:t>The benefits of breastfeeding for infants are vast, but according to the American Academy of pediatrics the benefits to the infant includes  decreased incidence of infections, asthma, allergies, obesity, and increased neurodevelopment (APP, 2012 ; Allen &amp; Hector, 2005) .Mothers’ benefits from breastfeeding include decreased risk of post partum hemorrhage, breast and </a:t>
            </a:r>
          </a:p>
          <a:p>
            <a:pPr>
              <a:spcBef>
                <a:spcPct val="0"/>
              </a:spcBef>
            </a:pPr>
            <a:r>
              <a:rPr lang="en-US" sz="1800" dirty="0" smtClean="0"/>
              <a:t>ovarian cancer, and increased self esteem (</a:t>
            </a:r>
            <a:r>
              <a:rPr lang="en-US" sz="1800" dirty="0" err="1" smtClean="0"/>
              <a:t>Labbok</a:t>
            </a:r>
            <a:r>
              <a:rPr lang="en-US" sz="1800" dirty="0" smtClean="0"/>
              <a:t>, 2001). </a:t>
            </a:r>
          </a:p>
        </p:txBody>
      </p:sp>
      <p:sp>
        <p:nvSpPr>
          <p:cNvPr id="17411" name="Slide Number Placeholder 3"/>
          <p:cNvSpPr>
            <a:spLocks noGrp="1"/>
          </p:cNvSpPr>
          <p:nvPr>
            <p:ph type="sldNum" sz="quarter" idx="5"/>
          </p:nvPr>
        </p:nvSpPr>
        <p:spPr>
          <a:noFill/>
        </p:spPr>
        <p:txBody>
          <a:bodyPr/>
          <a:lstStyle/>
          <a:p>
            <a:fld id="{6A0D165A-CE52-4693-BECC-8DBB56FB3792}" type="slidenum">
              <a:rPr lang="en-US"/>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95DB57-7ECC-4360-86C4-F1A32B9F2404}"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bwMode="auto">
          <a:noFill/>
          <a:ln>
            <a:solidFill>
              <a:srgbClr val="000000"/>
            </a:solidFill>
            <a:miter lim="800000"/>
            <a:headEnd/>
            <a:tailEnd/>
          </a:ln>
        </p:spPr>
      </p:sp>
      <p:sp>
        <p:nvSpPr>
          <p:cNvPr id="62466" name="Notes Placeholder 2"/>
          <p:cNvSpPr>
            <a:spLocks noGrp="1"/>
          </p:cNvSpPr>
          <p:nvPr>
            <p:ph type="body" idx="1"/>
          </p:nvPr>
        </p:nvSpPr>
        <p:spPr/>
        <p:txBody>
          <a:bodyPr/>
          <a:lstStyle/>
          <a:p>
            <a:pPr>
              <a:spcBef>
                <a:spcPct val="0"/>
              </a:spcBef>
            </a:pPr>
            <a:endParaRPr lang="en-US" smtClean="0"/>
          </a:p>
        </p:txBody>
      </p:sp>
      <p:sp>
        <p:nvSpPr>
          <p:cNvPr id="62467" name="Slide Number Placeholder 3"/>
          <p:cNvSpPr>
            <a:spLocks noGrp="1"/>
          </p:cNvSpPr>
          <p:nvPr>
            <p:ph type="sldNum" sz="quarter" idx="5"/>
          </p:nvPr>
        </p:nvSpPr>
        <p:spPr>
          <a:noFill/>
        </p:spPr>
        <p:txBody>
          <a:bodyPr/>
          <a:lstStyle/>
          <a:p>
            <a:fld id="{D1797B41-F6AF-40B7-A6EC-1E9B1433BD47}" type="slidenum">
              <a:rPr lang="en-US"/>
              <a:pPr/>
              <a:t>31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p:txBody>
          <a:bodyPr/>
          <a:lstStyle/>
          <a:p>
            <a:pPr>
              <a:spcBef>
                <a:spcPct val="0"/>
              </a:spcBef>
            </a:pPr>
            <a:r>
              <a:rPr lang="en-US" sz="1800" dirty="0" smtClean="0"/>
              <a:t>The World Health Organization (WHO), Healthy People 2020, and the American Academy of Pediatrics have set goals for breastfeeding initiation, duration, and exclusivity. The National and International breastfeeding recommendations are exclusive breastfeeding for at least 6 months and duration of breastfeeding for a year or more. </a:t>
            </a:r>
          </a:p>
          <a:p>
            <a:pPr>
              <a:spcBef>
                <a:spcPct val="0"/>
              </a:spcBef>
            </a:pPr>
            <a:endParaRPr lang="en-US" sz="1800" dirty="0" smtClean="0"/>
          </a:p>
        </p:txBody>
      </p:sp>
      <p:sp>
        <p:nvSpPr>
          <p:cNvPr id="19459" name="Slide Number Placeholder 3"/>
          <p:cNvSpPr>
            <a:spLocks noGrp="1"/>
          </p:cNvSpPr>
          <p:nvPr>
            <p:ph type="sldNum" sz="quarter" idx="5"/>
          </p:nvPr>
        </p:nvSpPr>
        <p:spPr>
          <a:noFill/>
        </p:spPr>
        <p:txBody>
          <a:bodyPr/>
          <a:lstStyle/>
          <a:p>
            <a:fld id="{B50BC519-7B41-40D9-A416-F9016A555C95}"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p:txBody>
          <a:bodyPr/>
          <a:lstStyle/>
          <a:p>
            <a:pPr>
              <a:spcBef>
                <a:spcPct val="0"/>
              </a:spcBef>
            </a:pPr>
            <a:r>
              <a:rPr lang="en-US" sz="1800" dirty="0" smtClean="0"/>
              <a:t>So how are we in the United States doing in meeting these goals?  According to Healthy people 2020, 74% of infants born in 2006 were ever breastfeed, but only 43% were breastfed at 6 months, and 23% at a year. </a:t>
            </a:r>
          </a:p>
          <a:p>
            <a:pPr>
              <a:spcBef>
                <a:spcPct val="0"/>
              </a:spcBef>
            </a:pPr>
            <a:endParaRPr lang="en-US" sz="1800" dirty="0" smtClean="0"/>
          </a:p>
          <a:p>
            <a:pPr>
              <a:spcBef>
                <a:spcPct val="0"/>
              </a:spcBef>
            </a:pPr>
            <a:r>
              <a:rPr lang="en-US" sz="1800" dirty="0" smtClean="0"/>
              <a:t> and Women who participate in WIC programs are 23% less likely to initiate breastfeeding and are less than half as likely to exclusively breastfeed than women who do not receive WIC.</a:t>
            </a:r>
            <a:r>
              <a:rPr lang="en-US" sz="1800" baseline="0" dirty="0" smtClean="0"/>
              <a:t> </a:t>
            </a:r>
            <a:endParaRPr lang="en-US" sz="1800" dirty="0" smtClean="0"/>
          </a:p>
        </p:txBody>
      </p:sp>
      <p:sp>
        <p:nvSpPr>
          <p:cNvPr id="21507" name="Slide Number Placeholder 3"/>
          <p:cNvSpPr>
            <a:spLocks noGrp="1"/>
          </p:cNvSpPr>
          <p:nvPr>
            <p:ph type="sldNum" sz="quarter" idx="5"/>
          </p:nvPr>
        </p:nvSpPr>
        <p:spPr>
          <a:noFill/>
        </p:spPr>
        <p:txBody>
          <a:bodyPr/>
          <a:lstStyle/>
          <a:p>
            <a:fld id="{E23E3EEC-1659-4596-9322-254BF511B5E1}"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800" dirty="0" smtClean="0"/>
              <a:t>This slide shows the Healthy People 2020</a:t>
            </a:r>
            <a:r>
              <a:rPr lang="en-US" sz="1800" baseline="0" dirty="0" smtClean="0"/>
              <a:t> goals for breastfeeding initiation, exclusivity, and duration.  Then compares Low income women’s rates who do not have WIC in those categories with women who do receive WIC. As you can see, Low income women are below the National goals, however women who receive WIC are further below the National goals than women who do not with only 63% of women who receive WIC ever initiating breastfeeding and only 26% of women still breastfeeding at six months. </a:t>
            </a:r>
            <a:endParaRPr lang="en-US" sz="1800" dirty="0" smtClean="0"/>
          </a:p>
          <a:p>
            <a:endParaRPr lang="en-US" dirty="0"/>
          </a:p>
        </p:txBody>
      </p:sp>
      <p:sp>
        <p:nvSpPr>
          <p:cNvPr id="4" name="Slide Number Placeholder 3"/>
          <p:cNvSpPr>
            <a:spLocks noGrp="1"/>
          </p:cNvSpPr>
          <p:nvPr>
            <p:ph type="sldNum" sz="quarter" idx="10"/>
          </p:nvPr>
        </p:nvSpPr>
        <p:spPr/>
        <p:txBody>
          <a:bodyPr/>
          <a:lstStyle/>
          <a:p>
            <a:fld id="{6995DB57-7ECC-4360-86C4-F1A32B9F2404}" type="slidenum">
              <a:rPr lang="en-US" smtClean="0"/>
              <a:pPr/>
              <a:t>6</a:t>
            </a:fld>
            <a:endParaRPr lang="en-US"/>
          </a:p>
        </p:txBody>
      </p:sp>
    </p:spTree>
    <p:extLst>
      <p:ext uri="{BB962C8B-B14F-4D97-AF65-F5344CB8AC3E}">
        <p14:creationId xmlns:p14="http://schemas.microsoft.com/office/powerpoint/2010/main" xmlns="" val="3141598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TextEdit="1"/>
          </p:cNvSpPr>
          <p:nvPr>
            <p:ph type="sldImg"/>
          </p:nvPr>
        </p:nvSpPr>
        <p:spPr bwMode="auto">
          <a:noFill/>
          <a:ln>
            <a:solidFill>
              <a:srgbClr val="000000"/>
            </a:solidFill>
            <a:miter lim="800000"/>
            <a:headEnd/>
            <a:tailEnd/>
          </a:ln>
        </p:spPr>
      </p:sp>
      <p:sp>
        <p:nvSpPr>
          <p:cNvPr id="89091" name="Rectangle 3"/>
          <p:cNvSpPr>
            <a:spLocks noGrp="1"/>
          </p:cNvSpPr>
          <p:nvPr>
            <p:ph type="body" idx="1"/>
          </p:nvPr>
        </p:nvSpPr>
        <p:spPr/>
        <p:txBody>
          <a:bodyPr/>
          <a:lstStyle/>
          <a:p>
            <a:r>
              <a:rPr lang="en-US" sz="1800" dirty="0" smtClean="0"/>
              <a:t>Women, Infants and Children or better known as WIC , is a supplemental nutrition program for low income women, infants and children through age five. The families who participate in WIC must be under 185% federal poverty line. WIC provides these families with food items such as milk, cheese, cereal, eggs, peanut butter, fruit, vegetables, and bread. The influence on breastfeeding may arise because WIC provides mothers with free formula for their infants. It is important to note that WIC does endorse breastfeeding and  Recipients of WIC receive breastfeeding information, support, counseling, peer educations, and sometimes breast pumps.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p:txBody>
          <a:bodyPr/>
          <a:lstStyle/>
          <a:p>
            <a:pPr>
              <a:spcBef>
                <a:spcPct val="0"/>
              </a:spcBef>
            </a:pPr>
            <a:r>
              <a:rPr lang="en-US" sz="1600" dirty="0" smtClean="0"/>
              <a:t>A comprehensive review of the literature revealed that the number one cited reason for lack of  initiation of breastfeeding and cessation was maternal perception of insufficient milk supply or PIM. This can be defined as a mother’s actual or perceived lack of breast milk. Women who report a perception</a:t>
            </a:r>
            <a:r>
              <a:rPr lang="en-US" sz="1600" baseline="0" dirty="0" smtClean="0"/>
              <a:t> of</a:t>
            </a:r>
            <a:r>
              <a:rPr lang="en-US" sz="1600" dirty="0" smtClean="0"/>
              <a:t> insufficient breast milk supply are more likely  introduce formula and solid foods at earlier infant ages than women who perceived an adequate breast milk supply. </a:t>
            </a:r>
          </a:p>
        </p:txBody>
      </p:sp>
      <p:sp>
        <p:nvSpPr>
          <p:cNvPr id="23555" name="Slide Number Placeholder 3"/>
          <p:cNvSpPr>
            <a:spLocks noGrp="1"/>
          </p:cNvSpPr>
          <p:nvPr>
            <p:ph type="sldNum" sz="quarter" idx="5"/>
          </p:nvPr>
        </p:nvSpPr>
        <p:spPr>
          <a:noFill/>
        </p:spPr>
        <p:txBody>
          <a:bodyPr/>
          <a:lstStyle/>
          <a:p>
            <a:fld id="{CC509077-BCEF-4227-824B-179192C8A082}"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p:txBody>
          <a:bodyPr/>
          <a:lstStyle/>
          <a:p>
            <a:pPr>
              <a:spcBef>
                <a:spcPct val="0"/>
              </a:spcBef>
            </a:pPr>
            <a:r>
              <a:rPr lang="en-US" sz="1800" dirty="0" smtClean="0"/>
              <a:t>Perceptions of insufficient milk supply has been understudied in the low income women. Qualitative research with low income breastfeeding women as participants indicates PIM as a potential issue for women who desire to breastfeed exclusively. (</a:t>
            </a:r>
            <a:r>
              <a:rPr lang="en-US" sz="1800" dirty="0" err="1" smtClean="0"/>
              <a:t>Heinig</a:t>
            </a:r>
            <a:r>
              <a:rPr lang="en-US" sz="1800" dirty="0" smtClean="0"/>
              <a:t>, et al., 2006</a:t>
            </a:r>
            <a:r>
              <a:rPr lang="en-US" sz="1800" b="1" dirty="0" smtClean="0"/>
              <a:t>).</a:t>
            </a:r>
            <a:r>
              <a:rPr lang="en-US" sz="1800" dirty="0" smtClean="0"/>
              <a:t> Low income women are a vulnerable population who less likely to initiate breastfeeding, breastfeed exclusively, and meet goals recommendations for breastfeeding exclusivity (cite) . Low income women may be more at risk for PIM and require further teaching and research to explore this phenomenon. </a:t>
            </a:r>
          </a:p>
        </p:txBody>
      </p:sp>
      <p:sp>
        <p:nvSpPr>
          <p:cNvPr id="25603" name="Slide Number Placeholder 3"/>
          <p:cNvSpPr>
            <a:spLocks noGrp="1"/>
          </p:cNvSpPr>
          <p:nvPr>
            <p:ph type="sldNum" sz="quarter" idx="5"/>
          </p:nvPr>
        </p:nvSpPr>
        <p:spPr>
          <a:noFill/>
        </p:spPr>
        <p:txBody>
          <a:bodyPr/>
          <a:lstStyle/>
          <a:p>
            <a:fld id="{149DAF39-3B3A-470B-A220-C47932DA2B68}"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6018" name="Rectangle 2"/>
          <p:cNvSpPr>
            <a:spLocks noChangeArrowheads="1"/>
          </p:cNvSpPr>
          <p:nvPr/>
        </p:nvSpPr>
        <p:spPr bwMode="auto">
          <a:xfrm>
            <a:off x="381000" y="990600"/>
            <a:ext cx="76200" cy="5105400"/>
          </a:xfrm>
          <a:prstGeom prst="rect">
            <a:avLst/>
          </a:prstGeom>
          <a:solidFill>
            <a:schemeClr val="bg2"/>
          </a:solidFill>
          <a:ln w="12700">
            <a:noFill/>
            <a:miter lim="800000"/>
            <a:headEnd/>
            <a:tailEnd/>
          </a:ln>
          <a:effectLst/>
        </p:spPr>
        <p:txBody>
          <a:bodyPr wrap="none" anchor="ctr"/>
          <a:lstStyle/>
          <a:p>
            <a:pPr algn="ctr"/>
            <a:endParaRPr lang="en-US" sz="2400"/>
          </a:p>
        </p:txBody>
      </p:sp>
      <p:sp>
        <p:nvSpPr>
          <p:cNvPr id="86019" name="Rectangle 3"/>
          <p:cNvSpPr>
            <a:spLocks noGrp="1" noChangeArrowheads="1"/>
          </p:cNvSpPr>
          <p:nvPr>
            <p:ph type="ctrTitle"/>
          </p:nvPr>
        </p:nvSpPr>
        <p:spPr>
          <a:xfrm>
            <a:off x="762000" y="1371600"/>
            <a:ext cx="7696200" cy="2057400"/>
          </a:xfrm>
        </p:spPr>
        <p:txBody>
          <a:bodyPr/>
          <a:lstStyle>
            <a:lvl1pPr>
              <a:defRPr sz="5400"/>
            </a:lvl1pPr>
          </a:lstStyle>
          <a:p>
            <a:r>
              <a:rPr lang="en-US"/>
              <a:t>Click to edit Master title style</a:t>
            </a:r>
          </a:p>
        </p:txBody>
      </p:sp>
      <p:sp>
        <p:nvSpPr>
          <p:cNvPr id="86020" name="Rectangle 4"/>
          <p:cNvSpPr>
            <a:spLocks noGrp="1" noChangeArrowheads="1"/>
          </p:cNvSpPr>
          <p:nvPr>
            <p:ph type="subTitle" idx="1"/>
          </p:nvPr>
        </p:nvSpPr>
        <p:spPr>
          <a:xfrm>
            <a:off x="762000" y="3765550"/>
            <a:ext cx="7696200" cy="2057400"/>
          </a:xfrm>
        </p:spPr>
        <p:txBody>
          <a:bodyPr/>
          <a:lstStyle>
            <a:lvl1pPr marL="0" indent="0">
              <a:buFont typeface="Wingdings" pitchFamily="2" charset="2"/>
              <a:buNone/>
              <a:defRPr sz="2800">
                <a:latin typeface="Arial" charset="0"/>
              </a:defRPr>
            </a:lvl1pPr>
          </a:lstStyle>
          <a:p>
            <a:r>
              <a:rPr lang="en-US"/>
              <a:t>Click to edit Master subtitle style</a:t>
            </a:r>
          </a:p>
        </p:txBody>
      </p:sp>
      <p:sp>
        <p:nvSpPr>
          <p:cNvPr id="86021" name="Rectangle 5"/>
          <p:cNvSpPr>
            <a:spLocks noGrp="1" noChangeArrowheads="1"/>
          </p:cNvSpPr>
          <p:nvPr>
            <p:ph type="dt" sz="half" idx="2"/>
          </p:nvPr>
        </p:nvSpPr>
        <p:spPr>
          <a:xfrm>
            <a:off x="457200" y="6248400"/>
            <a:ext cx="2133600" cy="457200"/>
          </a:xfrm>
        </p:spPr>
        <p:txBody>
          <a:bodyPr/>
          <a:lstStyle>
            <a:lvl1pPr>
              <a:defRPr/>
            </a:lvl1pPr>
          </a:lstStyle>
          <a:p>
            <a:fld id="{CB2AC86D-4658-46CE-8D5B-03293D74EFE1}" type="datetimeFigureOut">
              <a:rPr lang="en-US"/>
              <a:pPr/>
              <a:t>12/11/2012</a:t>
            </a:fld>
            <a:endParaRPr lang="en-US"/>
          </a:p>
        </p:txBody>
      </p:sp>
      <p:sp>
        <p:nvSpPr>
          <p:cNvPr id="86022" name="Rectangle 6"/>
          <p:cNvSpPr>
            <a:spLocks noGrp="1" noChangeArrowheads="1"/>
          </p:cNvSpPr>
          <p:nvPr>
            <p:ph type="ftr" sz="quarter" idx="3"/>
          </p:nvPr>
        </p:nvSpPr>
        <p:spPr/>
        <p:txBody>
          <a:bodyPr/>
          <a:lstStyle>
            <a:lvl1pPr>
              <a:defRPr/>
            </a:lvl1pPr>
          </a:lstStyle>
          <a:p>
            <a:endParaRPr lang="en-US"/>
          </a:p>
        </p:txBody>
      </p:sp>
      <p:sp>
        <p:nvSpPr>
          <p:cNvPr id="86023" name="Rectangle 7"/>
          <p:cNvSpPr>
            <a:spLocks noGrp="1" noChangeArrowheads="1"/>
          </p:cNvSpPr>
          <p:nvPr>
            <p:ph type="sldNum" sz="quarter" idx="4"/>
          </p:nvPr>
        </p:nvSpPr>
        <p:spPr>
          <a:xfrm>
            <a:off x="6553200" y="6248400"/>
            <a:ext cx="2133600" cy="457200"/>
          </a:xfrm>
        </p:spPr>
        <p:txBody>
          <a:bodyPr/>
          <a:lstStyle>
            <a:lvl1pPr>
              <a:defRPr b="1"/>
            </a:lvl1pPr>
          </a:lstStyle>
          <a:p>
            <a:fld id="{EB0FDB0C-3FDE-4AFB-A1B6-017E485C76C0}" type="slidenum">
              <a:rPr lang="en-US"/>
              <a:pPr/>
              <a:t>‹#›</a:t>
            </a:fld>
            <a:endParaRPr lang="en-US"/>
          </a:p>
        </p:txBody>
      </p:sp>
      <p:grpSp>
        <p:nvGrpSpPr>
          <p:cNvPr id="86024" name="Group 8"/>
          <p:cNvGrpSpPr>
            <a:grpSpLocks/>
          </p:cNvGrpSpPr>
          <p:nvPr/>
        </p:nvGrpSpPr>
        <p:grpSpPr bwMode="auto">
          <a:xfrm>
            <a:off x="381000" y="304800"/>
            <a:ext cx="8391525" cy="5791200"/>
            <a:chOff x="240" y="192"/>
            <a:chExt cx="5286" cy="3648"/>
          </a:xfrm>
        </p:grpSpPr>
        <p:sp>
          <p:nvSpPr>
            <p:cNvPr id="86025" name="Rectangle 9"/>
            <p:cNvSpPr>
              <a:spLocks noChangeArrowheads="1"/>
            </p:cNvSpPr>
            <p:nvPr/>
          </p:nvSpPr>
          <p:spPr bwMode="auto">
            <a:xfrm flipV="1">
              <a:off x="5236" y="192"/>
              <a:ext cx="288" cy="288"/>
            </a:xfrm>
            <a:prstGeom prst="rect">
              <a:avLst/>
            </a:prstGeom>
            <a:solidFill>
              <a:schemeClr val="bg2"/>
            </a:solidFill>
            <a:ln w="12700">
              <a:solidFill>
                <a:schemeClr val="tx1"/>
              </a:solidFill>
              <a:miter lim="800000"/>
              <a:headEnd/>
              <a:tailEnd/>
            </a:ln>
            <a:effectLst/>
          </p:spPr>
          <p:txBody>
            <a:bodyPr rot="10800000" wrap="none" anchor="ctr"/>
            <a:lstStyle/>
            <a:p>
              <a:pPr algn="ctr"/>
              <a:endParaRPr lang="en-US" sz="2400"/>
            </a:p>
          </p:txBody>
        </p:sp>
        <p:sp>
          <p:nvSpPr>
            <p:cNvPr id="86026" name="Rectangle 10"/>
            <p:cNvSpPr>
              <a:spLocks noChangeArrowheads="1"/>
            </p:cNvSpPr>
            <p:nvPr/>
          </p:nvSpPr>
          <p:spPr bwMode="auto">
            <a:xfrm flipV="1">
              <a:off x="240" y="192"/>
              <a:ext cx="5004" cy="288"/>
            </a:xfrm>
            <a:prstGeom prst="rect">
              <a:avLst/>
            </a:prstGeom>
            <a:solidFill>
              <a:schemeClr val="accent2"/>
            </a:solidFill>
            <a:ln w="12700">
              <a:solidFill>
                <a:schemeClr val="tx1"/>
              </a:solidFill>
              <a:miter lim="800000"/>
              <a:headEnd/>
              <a:tailEnd/>
            </a:ln>
            <a:effectLst/>
          </p:spPr>
          <p:txBody>
            <a:bodyPr wrap="none" anchor="ctr"/>
            <a:lstStyle/>
            <a:p>
              <a:pPr algn="ctr"/>
              <a:endParaRPr lang="en-US" sz="2400"/>
            </a:p>
          </p:txBody>
        </p:sp>
        <p:sp>
          <p:nvSpPr>
            <p:cNvPr id="86027" name="Rectangle 11"/>
            <p:cNvSpPr>
              <a:spLocks noChangeArrowheads="1"/>
            </p:cNvSpPr>
            <p:nvPr/>
          </p:nvSpPr>
          <p:spPr bwMode="auto">
            <a:xfrm flipV="1">
              <a:off x="240" y="480"/>
              <a:ext cx="5004" cy="144"/>
            </a:xfrm>
            <a:prstGeom prst="rect">
              <a:avLst/>
            </a:prstGeom>
            <a:solidFill>
              <a:schemeClr val="bg2"/>
            </a:solidFill>
            <a:ln w="12700">
              <a:solidFill>
                <a:schemeClr val="tx1"/>
              </a:solidFill>
              <a:miter lim="800000"/>
              <a:headEnd/>
              <a:tailEnd/>
            </a:ln>
            <a:effectLst/>
          </p:spPr>
          <p:txBody>
            <a:bodyPr rot="10800000" wrap="none" anchor="ctr"/>
            <a:lstStyle/>
            <a:p>
              <a:pPr algn="ctr"/>
              <a:endParaRPr lang="en-US" sz="2400"/>
            </a:p>
          </p:txBody>
        </p:sp>
        <p:sp>
          <p:nvSpPr>
            <p:cNvPr id="86028" name="Rectangle 12"/>
            <p:cNvSpPr>
              <a:spLocks noChangeArrowheads="1"/>
            </p:cNvSpPr>
            <p:nvPr/>
          </p:nvSpPr>
          <p:spPr bwMode="auto">
            <a:xfrm flipV="1">
              <a:off x="5242" y="480"/>
              <a:ext cx="282" cy="144"/>
            </a:xfrm>
            <a:prstGeom prst="rect">
              <a:avLst/>
            </a:prstGeom>
            <a:solidFill>
              <a:schemeClr val="accent2"/>
            </a:solidFill>
            <a:ln w="12700">
              <a:solidFill>
                <a:schemeClr val="tx1"/>
              </a:solidFill>
              <a:miter lim="800000"/>
              <a:headEnd/>
              <a:tailEnd/>
            </a:ln>
            <a:effectLst/>
          </p:spPr>
          <p:txBody>
            <a:bodyPr wrap="none" anchor="ctr"/>
            <a:lstStyle/>
            <a:p>
              <a:pPr algn="ctr"/>
              <a:endParaRPr lang="en-US" sz="2400"/>
            </a:p>
          </p:txBody>
        </p:sp>
        <p:sp>
          <p:nvSpPr>
            <p:cNvPr id="86029" name="Line 13"/>
            <p:cNvSpPr>
              <a:spLocks noChangeShapeType="1"/>
            </p:cNvSpPr>
            <p:nvPr/>
          </p:nvSpPr>
          <p:spPr bwMode="auto">
            <a:xfrm flipH="1">
              <a:off x="480" y="2256"/>
              <a:ext cx="4848" cy="0"/>
            </a:xfrm>
            <a:prstGeom prst="line">
              <a:avLst/>
            </a:prstGeom>
            <a:noFill/>
            <a:ln w="12700">
              <a:solidFill>
                <a:schemeClr val="tx1"/>
              </a:solidFill>
              <a:round/>
              <a:headEnd/>
              <a:tailEnd/>
            </a:ln>
            <a:effectLst/>
          </p:spPr>
          <p:txBody>
            <a:bodyPr/>
            <a:lstStyle/>
            <a:p>
              <a:endParaRPr lang="en-US"/>
            </a:p>
          </p:txBody>
        </p:sp>
        <p:sp>
          <p:nvSpPr>
            <p:cNvPr id="86030" name="Rectangle 14"/>
            <p:cNvSpPr>
              <a:spLocks noChangeArrowheads="1"/>
            </p:cNvSpPr>
            <p:nvPr/>
          </p:nvSpPr>
          <p:spPr bwMode="auto">
            <a:xfrm>
              <a:off x="240" y="192"/>
              <a:ext cx="5286" cy="3648"/>
            </a:xfrm>
            <a:prstGeom prst="rect">
              <a:avLst/>
            </a:prstGeom>
            <a:noFill/>
            <a:ln w="12700">
              <a:solidFill>
                <a:schemeClr val="tx1"/>
              </a:solidFill>
              <a:miter lim="800000"/>
              <a:headEnd/>
              <a:tailEnd/>
            </a:ln>
            <a:effectLst/>
          </p:spPr>
          <p:txBody>
            <a:bodyPr wrap="none" anchor="ctr"/>
            <a:lstStyle/>
            <a:p>
              <a:pPr algn="ctr"/>
              <a:endParaRPr lang="en-US" sz="2400"/>
            </a:p>
          </p:txBody>
        </p:sp>
      </p:gr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5C971ACB-D38D-47BE-9082-8866638D6844}" type="datetimeFigureOut">
              <a:rPr lang="en-US"/>
              <a:pPr/>
              <a:t>12/11/2012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74928A9-3269-4F51-8252-EC43BA2EE2CF}"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0"/>
            <a:ext cx="2057400" cy="5597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533400"/>
            <a:ext cx="6019800" cy="5597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04216F23-B2A5-47A8-B9F9-FAB4FB273043}" type="datetimeFigureOut">
              <a:rPr lang="en-US"/>
              <a:pPr/>
              <a:t>12/11/2012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008221F-7958-4FE1-9784-777D0EA1884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B22D792B-AACD-4E7F-8A17-607984027804}" type="datetimeFigureOut">
              <a:rPr lang="en-US"/>
              <a:pPr/>
              <a:t>12/11/2012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51A6FB5-CD67-4DCE-AB0B-365E30FFB8D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57D02EE5-04BF-4C64-A885-FC8A7FE11946}" type="datetimeFigureOut">
              <a:rPr lang="en-US"/>
              <a:pPr/>
              <a:t>12/11/2012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62BE58A-5F14-4FA5-8819-003533F51F8C}"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828800"/>
            <a:ext cx="40386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8800"/>
            <a:ext cx="4038600" cy="4302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fld id="{EB3E9491-1435-42A0-A5DD-AE734C26D9BD}" type="datetimeFigureOut">
              <a:rPr lang="en-US"/>
              <a:pPr/>
              <a:t>12/11/2012</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2034D51-2B16-4631-B097-1B32522F74F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fld id="{7C52CEEC-442D-4407-9C85-C8952DF54E35}" type="datetimeFigureOut">
              <a:rPr lang="en-US"/>
              <a:pPr/>
              <a:t>12/11/2012</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580B172-F7FF-4798-ACDA-FEC64597277F}"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fld id="{9A615ABB-D167-4531-B809-8D52FD7B045F}" type="datetimeFigureOut">
              <a:rPr lang="en-US"/>
              <a:pPr/>
              <a:t>12/11/2012</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6C344991-77BC-4D07-801C-AF8C34F76E5C}"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67B67820-4601-44A2-ABE5-F709402569C6}" type="datetimeFigureOut">
              <a:rPr lang="en-US"/>
              <a:pPr/>
              <a:t>12/11/2012</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17EB75E-2B18-4D38-BB5F-7D5FE5E666B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99344465-9DBE-4DEB-BCA5-605BC75DC022}" type="datetimeFigureOut">
              <a:rPr lang="en-US"/>
              <a:pPr/>
              <a:t>12/11/2012</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4E698BC-AC43-4164-B494-F4CE7B44C8F9}"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A6191F65-2060-46E7-9913-508D4880269D}" type="datetimeFigureOut">
              <a:rPr lang="en-US"/>
              <a:pPr/>
              <a:t>12/11/2012</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DAB2ECA-D295-4AA1-8CDE-66A0273310E4}"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bwMode="auto">
          <a:xfrm>
            <a:off x="457200" y="533400"/>
            <a:ext cx="82296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84995" name="Rectangle 3"/>
          <p:cNvSpPr>
            <a:spLocks noGrp="1" noChangeArrowheads="1"/>
          </p:cNvSpPr>
          <p:nvPr>
            <p:ph type="body" idx="1"/>
          </p:nvPr>
        </p:nvSpPr>
        <p:spPr bwMode="auto">
          <a:xfrm>
            <a:off x="457200" y="1828800"/>
            <a:ext cx="8229600" cy="430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4996" name="Rectangle 4"/>
          <p:cNvSpPr>
            <a:spLocks noGrp="1" noChangeArrowheads="1"/>
          </p:cNvSpPr>
          <p:nvPr>
            <p:ph type="dt" sz="half" idx="2"/>
          </p:nvPr>
        </p:nvSpPr>
        <p:spPr bwMode="auto">
          <a:xfrm>
            <a:off x="457200" y="6248400"/>
            <a:ext cx="1676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atin typeface="Arial" charset="0"/>
              </a:defRPr>
            </a:lvl1pPr>
          </a:lstStyle>
          <a:p>
            <a:fld id="{C370DCBD-A325-4717-8A7A-1A6C3D741D49}" type="datetimeFigureOut">
              <a:rPr lang="en-US"/>
              <a:pPr/>
              <a:t>12/11/2012</a:t>
            </a:fld>
            <a:endParaRPr lang="en-US"/>
          </a:p>
        </p:txBody>
      </p:sp>
      <p:sp>
        <p:nvSpPr>
          <p:cNvPr id="84997"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charset="0"/>
              </a:defRPr>
            </a:lvl1pPr>
          </a:lstStyle>
          <a:p>
            <a:endParaRPr lang="en-US"/>
          </a:p>
        </p:txBody>
      </p:sp>
      <p:sp>
        <p:nvSpPr>
          <p:cNvPr id="84998" name="Rectangle 6"/>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Arial" charset="0"/>
              </a:defRPr>
            </a:lvl1pPr>
          </a:lstStyle>
          <a:p>
            <a:fld id="{B903663F-8C17-444E-B189-C54074E3045A}" type="slidenum">
              <a:rPr lang="en-US"/>
              <a:pPr/>
              <a:t>‹#›</a:t>
            </a:fld>
            <a:endParaRPr lang="en-US"/>
          </a:p>
        </p:txBody>
      </p:sp>
      <p:grpSp>
        <p:nvGrpSpPr>
          <p:cNvPr id="84999" name="Group 7"/>
          <p:cNvGrpSpPr>
            <a:grpSpLocks/>
          </p:cNvGrpSpPr>
          <p:nvPr/>
        </p:nvGrpSpPr>
        <p:grpSpPr bwMode="auto">
          <a:xfrm>
            <a:off x="279400" y="152400"/>
            <a:ext cx="8686800" cy="1600200"/>
            <a:chOff x="176" y="96"/>
            <a:chExt cx="5472" cy="1008"/>
          </a:xfrm>
        </p:grpSpPr>
        <p:sp>
          <p:nvSpPr>
            <p:cNvPr id="85000" name="Line 8"/>
            <p:cNvSpPr>
              <a:spLocks noChangeShapeType="1"/>
            </p:cNvSpPr>
            <p:nvPr/>
          </p:nvSpPr>
          <p:spPr bwMode="auto">
            <a:xfrm flipH="1">
              <a:off x="288" y="1104"/>
              <a:ext cx="5232" cy="0"/>
            </a:xfrm>
            <a:prstGeom prst="line">
              <a:avLst/>
            </a:prstGeom>
            <a:noFill/>
            <a:ln w="12700">
              <a:solidFill>
                <a:schemeClr val="tx1"/>
              </a:solidFill>
              <a:round/>
              <a:headEnd/>
              <a:tailEnd/>
            </a:ln>
            <a:effectLst/>
          </p:spPr>
          <p:txBody>
            <a:bodyPr/>
            <a:lstStyle/>
            <a:p>
              <a:endParaRPr lang="en-US"/>
            </a:p>
          </p:txBody>
        </p:sp>
        <p:sp>
          <p:nvSpPr>
            <p:cNvPr id="85001" name="Rectangle 9"/>
            <p:cNvSpPr>
              <a:spLocks noChangeArrowheads="1"/>
            </p:cNvSpPr>
            <p:nvPr/>
          </p:nvSpPr>
          <p:spPr bwMode="auto">
            <a:xfrm>
              <a:off x="5504" y="96"/>
              <a:ext cx="144" cy="144"/>
            </a:xfrm>
            <a:prstGeom prst="rect">
              <a:avLst/>
            </a:prstGeom>
            <a:solidFill>
              <a:schemeClr val="bg2"/>
            </a:solidFill>
            <a:ln w="12700">
              <a:solidFill>
                <a:schemeClr val="tx1"/>
              </a:solidFill>
              <a:miter lim="800000"/>
              <a:headEnd/>
              <a:tailEnd/>
            </a:ln>
            <a:effectLst/>
          </p:spPr>
          <p:txBody>
            <a:bodyPr wrap="none" anchor="ctr"/>
            <a:lstStyle/>
            <a:p>
              <a:pPr algn="ctr"/>
              <a:endParaRPr lang="en-US" sz="2400"/>
            </a:p>
          </p:txBody>
        </p:sp>
        <p:sp>
          <p:nvSpPr>
            <p:cNvPr id="85002" name="Rectangle 10"/>
            <p:cNvSpPr>
              <a:spLocks noChangeArrowheads="1"/>
            </p:cNvSpPr>
            <p:nvPr/>
          </p:nvSpPr>
          <p:spPr bwMode="auto">
            <a:xfrm>
              <a:off x="176" y="96"/>
              <a:ext cx="5326" cy="144"/>
            </a:xfrm>
            <a:prstGeom prst="rect">
              <a:avLst/>
            </a:prstGeom>
            <a:solidFill>
              <a:schemeClr val="accent2"/>
            </a:solidFill>
            <a:ln w="12700">
              <a:solidFill>
                <a:schemeClr val="tx1"/>
              </a:solidFill>
              <a:miter lim="800000"/>
              <a:headEnd/>
              <a:tailEnd/>
            </a:ln>
            <a:effectLst/>
          </p:spPr>
          <p:txBody>
            <a:bodyPr wrap="none" anchor="ctr"/>
            <a:lstStyle/>
            <a:p>
              <a:pPr algn="ctr"/>
              <a:endParaRPr lang="en-US" sz="2400"/>
            </a:p>
          </p:txBody>
        </p:sp>
        <p:sp>
          <p:nvSpPr>
            <p:cNvPr id="85003" name="Rectangle 11"/>
            <p:cNvSpPr>
              <a:spLocks noChangeArrowheads="1"/>
            </p:cNvSpPr>
            <p:nvPr/>
          </p:nvSpPr>
          <p:spPr bwMode="auto">
            <a:xfrm>
              <a:off x="176" y="240"/>
              <a:ext cx="5326" cy="88"/>
            </a:xfrm>
            <a:prstGeom prst="rect">
              <a:avLst/>
            </a:prstGeom>
            <a:solidFill>
              <a:schemeClr val="bg2"/>
            </a:solidFill>
            <a:ln w="12700">
              <a:solidFill>
                <a:schemeClr val="tx1"/>
              </a:solidFill>
              <a:miter lim="800000"/>
              <a:headEnd/>
              <a:tailEnd/>
            </a:ln>
            <a:effectLst/>
          </p:spPr>
          <p:txBody>
            <a:bodyPr wrap="none" anchor="ctr"/>
            <a:lstStyle/>
            <a:p>
              <a:pPr algn="ctr"/>
              <a:endParaRPr lang="en-US" sz="2400"/>
            </a:p>
          </p:txBody>
        </p:sp>
        <p:sp>
          <p:nvSpPr>
            <p:cNvPr id="85004" name="Rectangle 12"/>
            <p:cNvSpPr>
              <a:spLocks noChangeArrowheads="1"/>
            </p:cNvSpPr>
            <p:nvPr/>
          </p:nvSpPr>
          <p:spPr bwMode="auto">
            <a:xfrm>
              <a:off x="5504" y="241"/>
              <a:ext cx="144" cy="86"/>
            </a:xfrm>
            <a:prstGeom prst="rect">
              <a:avLst/>
            </a:prstGeom>
            <a:solidFill>
              <a:schemeClr val="accent2"/>
            </a:solidFill>
            <a:ln w="12700">
              <a:solidFill>
                <a:schemeClr val="tx1"/>
              </a:solidFill>
              <a:miter lim="800000"/>
              <a:headEnd/>
              <a:tailEnd/>
            </a:ln>
            <a:effectLst/>
          </p:spPr>
          <p:txBody>
            <a:bodyPr wrap="none" anchor="ctr"/>
            <a:lstStyle/>
            <a:p>
              <a:pPr algn="ctr"/>
              <a:endParaRPr lang="en-US" sz="2400"/>
            </a:p>
          </p:txBody>
        </p:sp>
      </p:grpSp>
    </p:spTree>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Lst>
  <p:timing>
    <p:tnLst>
      <p:par>
        <p:cTn id="1" dur="indefinite" restart="never" nodeType="tmRoot"/>
      </p:par>
    </p:tnLst>
  </p:timing>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imes New Roman" pitchFamily="18" charset="0"/>
          <a:cs typeface="Arial" charset="0"/>
        </a:defRPr>
      </a:lvl2pPr>
      <a:lvl3pPr algn="l" rtl="0" fontAlgn="base">
        <a:spcBef>
          <a:spcPct val="0"/>
        </a:spcBef>
        <a:spcAft>
          <a:spcPct val="0"/>
        </a:spcAft>
        <a:defRPr sz="4400">
          <a:solidFill>
            <a:schemeClr val="tx2"/>
          </a:solidFill>
          <a:latin typeface="Times New Roman" pitchFamily="18" charset="0"/>
          <a:cs typeface="Arial" charset="0"/>
        </a:defRPr>
      </a:lvl3pPr>
      <a:lvl4pPr algn="l" rtl="0" fontAlgn="base">
        <a:spcBef>
          <a:spcPct val="0"/>
        </a:spcBef>
        <a:spcAft>
          <a:spcPct val="0"/>
        </a:spcAft>
        <a:defRPr sz="4400">
          <a:solidFill>
            <a:schemeClr val="tx2"/>
          </a:solidFill>
          <a:latin typeface="Times New Roman" pitchFamily="18" charset="0"/>
          <a:cs typeface="Arial" charset="0"/>
        </a:defRPr>
      </a:lvl4pPr>
      <a:lvl5pPr algn="l" rtl="0" fontAlgn="base">
        <a:spcBef>
          <a:spcPct val="0"/>
        </a:spcBef>
        <a:spcAft>
          <a:spcPct val="0"/>
        </a:spcAft>
        <a:defRPr sz="4400">
          <a:solidFill>
            <a:schemeClr val="tx2"/>
          </a:solidFill>
          <a:latin typeface="Times New Roman" pitchFamily="18" charset="0"/>
          <a:cs typeface="Arial" charset="0"/>
        </a:defRPr>
      </a:lvl5pPr>
      <a:lvl6pPr marL="457200" algn="l" rtl="0" fontAlgn="base">
        <a:spcBef>
          <a:spcPct val="0"/>
        </a:spcBef>
        <a:spcAft>
          <a:spcPct val="0"/>
        </a:spcAft>
        <a:defRPr sz="4400">
          <a:solidFill>
            <a:schemeClr val="tx2"/>
          </a:solidFill>
          <a:latin typeface="Times New Roman" pitchFamily="18" charset="0"/>
          <a:cs typeface="Arial" charset="0"/>
        </a:defRPr>
      </a:lvl6pPr>
      <a:lvl7pPr marL="914400" algn="l" rtl="0" fontAlgn="base">
        <a:spcBef>
          <a:spcPct val="0"/>
        </a:spcBef>
        <a:spcAft>
          <a:spcPct val="0"/>
        </a:spcAft>
        <a:defRPr sz="4400">
          <a:solidFill>
            <a:schemeClr val="tx2"/>
          </a:solidFill>
          <a:latin typeface="Times New Roman" pitchFamily="18" charset="0"/>
          <a:cs typeface="Arial" charset="0"/>
        </a:defRPr>
      </a:lvl7pPr>
      <a:lvl8pPr marL="1371600" algn="l" rtl="0" fontAlgn="base">
        <a:spcBef>
          <a:spcPct val="0"/>
        </a:spcBef>
        <a:spcAft>
          <a:spcPct val="0"/>
        </a:spcAft>
        <a:defRPr sz="4400">
          <a:solidFill>
            <a:schemeClr val="tx2"/>
          </a:solidFill>
          <a:latin typeface="Times New Roman" pitchFamily="18" charset="0"/>
          <a:cs typeface="Arial" charset="0"/>
        </a:defRPr>
      </a:lvl8pPr>
      <a:lvl9pPr marL="1828800" algn="l" rtl="0" fontAlgn="base">
        <a:spcBef>
          <a:spcPct val="0"/>
        </a:spcBef>
        <a:spcAft>
          <a:spcPct val="0"/>
        </a:spcAft>
        <a:defRPr sz="4400">
          <a:solidFill>
            <a:schemeClr val="tx2"/>
          </a:solidFill>
          <a:latin typeface="Times New Roman" pitchFamily="18" charset="0"/>
          <a:cs typeface="Arial" charset="0"/>
        </a:defRPr>
      </a:lvl9pPr>
    </p:titleStyle>
    <p:bodyStyle>
      <a:lvl1pPr marL="469900" indent="-469900" algn="l" rtl="0" fontAlgn="base">
        <a:spcBef>
          <a:spcPct val="20000"/>
        </a:spcBef>
        <a:spcAft>
          <a:spcPct val="0"/>
        </a:spcAft>
        <a:buClr>
          <a:schemeClr val="bg2"/>
        </a:buClr>
        <a:buSzPct val="70000"/>
        <a:buFont typeface="Wingdings" pitchFamily="2" charset="2"/>
        <a:buChar char="o"/>
        <a:defRPr sz="3200">
          <a:solidFill>
            <a:schemeClr val="tx1"/>
          </a:solidFill>
          <a:latin typeface="+mn-lt"/>
          <a:ea typeface="+mn-ea"/>
          <a:cs typeface="+mn-cs"/>
        </a:defRPr>
      </a:lvl1pPr>
      <a:lvl2pPr marL="908050" indent="-436563" algn="l" rtl="0" fontAlgn="base">
        <a:spcBef>
          <a:spcPct val="20000"/>
        </a:spcBef>
        <a:spcAft>
          <a:spcPct val="0"/>
        </a:spcAft>
        <a:buClr>
          <a:schemeClr val="accent2"/>
        </a:buClr>
        <a:buSzPct val="75000"/>
        <a:buFont typeface="Wingdings" pitchFamily="2" charset="2"/>
        <a:buChar char="n"/>
        <a:defRPr sz="2800">
          <a:solidFill>
            <a:schemeClr val="tx1"/>
          </a:solidFill>
          <a:latin typeface="+mn-lt"/>
          <a:cs typeface="+mn-cs"/>
        </a:defRPr>
      </a:lvl2pPr>
      <a:lvl3pPr marL="1377950" indent="-468313" algn="l" rtl="0" fontAlgn="base">
        <a:spcBef>
          <a:spcPct val="20000"/>
        </a:spcBef>
        <a:spcAft>
          <a:spcPct val="0"/>
        </a:spcAft>
        <a:buClr>
          <a:schemeClr val="bg2"/>
        </a:buClr>
        <a:buSzPct val="65000"/>
        <a:buFont typeface="Wingdings" pitchFamily="2" charset="2"/>
        <a:buChar char="o"/>
        <a:defRPr sz="2400">
          <a:solidFill>
            <a:schemeClr val="tx1"/>
          </a:solidFill>
          <a:latin typeface="+mn-lt"/>
          <a:cs typeface="+mn-cs"/>
        </a:defRPr>
      </a:lvl3pPr>
      <a:lvl4pPr marL="1827213" indent="-438150" algn="l" rtl="0" fontAlgn="base">
        <a:spcBef>
          <a:spcPct val="20000"/>
        </a:spcBef>
        <a:spcAft>
          <a:spcPct val="0"/>
        </a:spcAft>
        <a:buClr>
          <a:schemeClr val="accent2"/>
        </a:buClr>
        <a:buSzPct val="75000"/>
        <a:buFont typeface="Wingdings" pitchFamily="2" charset="2"/>
        <a:buChar char="n"/>
        <a:defRPr sz="2000">
          <a:solidFill>
            <a:schemeClr val="tx1"/>
          </a:solidFill>
          <a:latin typeface="+mn-lt"/>
          <a:cs typeface="+mn-cs"/>
        </a:defRPr>
      </a:lvl4pPr>
      <a:lvl5pPr marL="22971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cs typeface="+mn-cs"/>
        </a:defRPr>
      </a:lvl5pPr>
      <a:lvl6pPr marL="27543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cs typeface="+mn-cs"/>
        </a:defRPr>
      </a:lvl6pPr>
      <a:lvl7pPr marL="32115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cs typeface="+mn-cs"/>
        </a:defRPr>
      </a:lvl7pPr>
      <a:lvl8pPr marL="36687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cs typeface="+mn-cs"/>
        </a:defRPr>
      </a:lvl8pPr>
      <a:lvl9pPr marL="4125913" indent="-468313" algn="l" rtl="0" fontAlgn="base">
        <a:spcBef>
          <a:spcPct val="20000"/>
        </a:spcBef>
        <a:spcAft>
          <a:spcPct val="0"/>
        </a:spcAft>
        <a:buClr>
          <a:schemeClr val="accent1"/>
        </a:buClr>
        <a:buSzPct val="50000"/>
        <a:buFont typeface="Wingdings" pitchFamily="2" charset="2"/>
        <a:buChar char="o"/>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85800" y="2133600"/>
            <a:ext cx="8458200" cy="1470025"/>
          </a:xfrm>
        </p:spPr>
        <p:txBody>
          <a:bodyPr anchor="ctr">
            <a:noAutofit/>
          </a:bodyPr>
          <a:lstStyle/>
          <a:p>
            <a:r>
              <a:rPr lang="en-US" sz="4000" b="1" dirty="0" smtClean="0">
                <a:latin typeface="Calibri" pitchFamily="34" charset="0"/>
                <a:cs typeface="Calibri" pitchFamily="34" charset="0"/>
              </a:rPr>
              <a:t>Perceptions of Insufficient Milk Supply in Low-Income WIC Women</a:t>
            </a:r>
            <a:endParaRPr lang="en-US" sz="4000" b="1" dirty="0">
              <a:latin typeface="Calibri" pitchFamily="34" charset="0"/>
              <a:cs typeface="Calibri" pitchFamily="34" charset="0"/>
            </a:endParaRPr>
          </a:p>
        </p:txBody>
      </p:sp>
      <p:sp>
        <p:nvSpPr>
          <p:cNvPr id="4" name="Subtitle 3"/>
          <p:cNvSpPr>
            <a:spLocks noGrp="1"/>
          </p:cNvSpPr>
          <p:nvPr>
            <p:ph type="subTitle" idx="4294967295"/>
          </p:nvPr>
        </p:nvSpPr>
        <p:spPr>
          <a:xfrm>
            <a:off x="1371600" y="4000500"/>
            <a:ext cx="6400800" cy="1665288"/>
          </a:xfrm>
        </p:spPr>
        <p:txBody>
          <a:bodyPr>
            <a:normAutofit/>
          </a:bodyPr>
          <a:lstStyle/>
          <a:p>
            <a:pPr marL="0" indent="0" algn="ctr">
              <a:lnSpc>
                <a:spcPct val="80000"/>
              </a:lnSpc>
              <a:buFont typeface="Wingdings" pitchFamily="2" charset="2"/>
              <a:buNone/>
            </a:pPr>
            <a:r>
              <a:rPr lang="en-US" sz="2400" b="1" dirty="0">
                <a:solidFill>
                  <a:srgbClr val="898989"/>
                </a:solidFill>
                <a:latin typeface="Calibri" pitchFamily="34" charset="0"/>
                <a:cs typeface="Calibri" pitchFamily="34" charset="0"/>
              </a:rPr>
              <a:t>Rebecca </a:t>
            </a:r>
            <a:r>
              <a:rPr lang="en-US" sz="2400" b="1" dirty="0" err="1" smtClean="0">
                <a:solidFill>
                  <a:srgbClr val="898989"/>
                </a:solidFill>
                <a:latin typeface="Calibri" pitchFamily="34" charset="0"/>
                <a:cs typeface="Calibri" pitchFamily="34" charset="0"/>
              </a:rPr>
              <a:t>Heidarisafa</a:t>
            </a:r>
            <a:endParaRPr lang="en-US" sz="2400" b="1" dirty="0">
              <a:solidFill>
                <a:srgbClr val="898989"/>
              </a:solidFill>
              <a:latin typeface="Calibri" pitchFamily="34" charset="0"/>
              <a:cs typeface="Calibri" pitchFamily="34" charset="0"/>
            </a:endParaRPr>
          </a:p>
          <a:p>
            <a:pPr marL="0" indent="0" algn="ctr">
              <a:lnSpc>
                <a:spcPct val="80000"/>
              </a:lnSpc>
              <a:buFont typeface="Wingdings" pitchFamily="2" charset="2"/>
              <a:buNone/>
            </a:pPr>
            <a:r>
              <a:rPr lang="en-US" sz="2400" b="1" dirty="0" smtClean="0">
                <a:solidFill>
                  <a:srgbClr val="898989"/>
                </a:solidFill>
                <a:latin typeface="Calibri" pitchFamily="34" charset="0"/>
                <a:cs typeface="Calibri" pitchFamily="34" charset="0"/>
              </a:rPr>
              <a:t> </a:t>
            </a:r>
            <a:r>
              <a:rPr lang="en-US" sz="2400" b="1" dirty="0">
                <a:solidFill>
                  <a:srgbClr val="898989"/>
                </a:solidFill>
                <a:latin typeface="Calibri" pitchFamily="34" charset="0"/>
                <a:cs typeface="Calibri" pitchFamily="34" charset="0"/>
              </a:rPr>
              <a:t>BSN Undergraduate Honors </a:t>
            </a:r>
            <a:r>
              <a:rPr lang="en-US" sz="2400" b="1" dirty="0" smtClean="0">
                <a:solidFill>
                  <a:srgbClr val="898989"/>
                </a:solidFill>
                <a:latin typeface="Calibri" pitchFamily="34" charset="0"/>
                <a:cs typeface="Calibri" pitchFamily="34" charset="0"/>
              </a:rPr>
              <a:t>Student </a:t>
            </a:r>
            <a:r>
              <a:rPr lang="en-US" sz="2400" b="1" dirty="0">
                <a:solidFill>
                  <a:srgbClr val="898989"/>
                </a:solidFill>
                <a:latin typeface="Calibri" pitchFamily="34" charset="0"/>
                <a:cs typeface="Calibri" pitchFamily="34" charset="0"/>
              </a:rPr>
              <a:t>Western Michigan University </a:t>
            </a:r>
            <a:r>
              <a:rPr lang="en-US" sz="2400" dirty="0">
                <a:solidFill>
                  <a:srgbClr val="898989"/>
                </a:solidFill>
                <a:latin typeface="Arial" charset="0"/>
              </a:rPr>
              <a:t/>
            </a:r>
            <a:br>
              <a:rPr lang="en-US" sz="2400" dirty="0">
                <a:solidFill>
                  <a:srgbClr val="898989"/>
                </a:solidFill>
                <a:latin typeface="Arial" charset="0"/>
              </a:rPr>
            </a:br>
            <a:r>
              <a:rPr lang="en-US" sz="2400" dirty="0">
                <a:solidFill>
                  <a:srgbClr val="898989"/>
                </a:solidFill>
                <a:latin typeface="Arial" charset="0"/>
              </a:rPr>
              <a:t>  </a:t>
            </a:r>
            <a:br>
              <a:rPr lang="en-US" sz="2400" dirty="0">
                <a:solidFill>
                  <a:srgbClr val="898989"/>
                </a:solidFill>
                <a:latin typeface="Arial" charset="0"/>
              </a:rPr>
            </a:br>
            <a:endParaRPr lang="en-US" sz="2400" dirty="0">
              <a:solidFill>
                <a:srgbClr val="898989"/>
              </a:solidFill>
              <a:latin typeface="Arial" charset="0"/>
            </a:endParaRPr>
          </a:p>
        </p:txBody>
      </p:sp>
      <p:pic>
        <p:nvPicPr>
          <p:cNvPr id="14339" name="Picture 6" descr="NursingHorzCMYK.JPG"/>
          <p:cNvPicPr>
            <a:picLocks noChangeAspect="1"/>
          </p:cNvPicPr>
          <p:nvPr/>
        </p:nvPicPr>
        <p:blipFill>
          <a:blip r:embed="rId3" cstate="print"/>
          <a:srcRect r="10564"/>
          <a:stretch>
            <a:fillRect/>
          </a:stretch>
        </p:blipFill>
        <p:spPr bwMode="auto">
          <a:xfrm>
            <a:off x="25222200" y="508000"/>
            <a:ext cx="3657600" cy="1714500"/>
          </a:xfrm>
          <a:prstGeom prst="rect">
            <a:avLst/>
          </a:prstGeom>
          <a:noFill/>
          <a:ln w="9525">
            <a:noFill/>
            <a:miter lim="800000"/>
            <a:headEnd/>
            <a:tailEnd/>
          </a:ln>
        </p:spPr>
      </p:pic>
      <p:pic>
        <p:nvPicPr>
          <p:cNvPr id="14340" name="Picture 7" descr="NursingHorzCMYK.JPG"/>
          <p:cNvPicPr>
            <a:picLocks noChangeAspect="1"/>
          </p:cNvPicPr>
          <p:nvPr/>
        </p:nvPicPr>
        <p:blipFill>
          <a:blip r:embed="rId3" cstate="print"/>
          <a:srcRect r="10564"/>
          <a:stretch>
            <a:fillRect/>
          </a:stretch>
        </p:blipFill>
        <p:spPr bwMode="auto">
          <a:xfrm>
            <a:off x="25374600" y="660400"/>
            <a:ext cx="3657600" cy="1714500"/>
          </a:xfrm>
          <a:prstGeom prst="rect">
            <a:avLst/>
          </a:prstGeom>
          <a:noFill/>
          <a:ln w="9525">
            <a:noFill/>
            <a:miter lim="800000"/>
            <a:headEnd/>
            <a:tailEnd/>
          </a:ln>
        </p:spPr>
      </p:pic>
      <p:sp>
        <p:nvSpPr>
          <p:cNvPr id="14341" name="TextBox 8"/>
          <p:cNvSpPr txBox="1">
            <a:spLocks noChangeArrowheads="1"/>
          </p:cNvSpPr>
          <p:nvPr/>
        </p:nvSpPr>
        <p:spPr bwMode="auto">
          <a:xfrm>
            <a:off x="3505200" y="5410200"/>
            <a:ext cx="5364163" cy="1465263"/>
          </a:xfrm>
          <a:prstGeom prst="rect">
            <a:avLst/>
          </a:prstGeom>
          <a:noFill/>
          <a:ln w="9525">
            <a:noFill/>
            <a:miter lim="800000"/>
            <a:headEnd/>
            <a:tailEnd/>
          </a:ln>
        </p:spPr>
        <p:txBody>
          <a:bodyPr>
            <a:spAutoFit/>
          </a:bodyPr>
          <a:lstStyle/>
          <a:p>
            <a:r>
              <a:rPr lang="en-US" b="1" dirty="0">
                <a:latin typeface="Calibri" pitchFamily="34" charset="0"/>
              </a:rPr>
              <a:t>Honors Committee</a:t>
            </a:r>
          </a:p>
          <a:p>
            <a:r>
              <a:rPr lang="en-US" dirty="0">
                <a:latin typeface="Calibri" pitchFamily="34" charset="0"/>
              </a:rPr>
              <a:t>Ruth Zielinski PhD, CNM – Chair</a:t>
            </a:r>
          </a:p>
          <a:p>
            <a:r>
              <a:rPr lang="en-US" dirty="0">
                <a:latin typeface="Calibri" pitchFamily="34" charset="0"/>
              </a:rPr>
              <a:t>Wendy Kershner M.S.N., C.P.N.P., IBCLC </a:t>
            </a:r>
          </a:p>
          <a:p>
            <a:r>
              <a:rPr lang="en-US" dirty="0">
                <a:latin typeface="Calibri" pitchFamily="34" charset="0"/>
              </a:rPr>
              <a:t>Sandi </a:t>
            </a:r>
            <a:r>
              <a:rPr lang="en-US" dirty="0" err="1">
                <a:latin typeface="Calibri" pitchFamily="34" charset="0"/>
              </a:rPr>
              <a:t>Tenfelde</a:t>
            </a:r>
            <a:r>
              <a:rPr lang="en-US" dirty="0">
                <a:latin typeface="Calibri" pitchFamily="34" charset="0"/>
              </a:rPr>
              <a:t>, PhD, APN</a:t>
            </a:r>
          </a:p>
          <a:p>
            <a:r>
              <a:rPr lang="en-US" dirty="0">
                <a:latin typeface="Calibri" pitchFamily="34" charset="0"/>
              </a:rPr>
              <a:t>Marcella </a:t>
            </a:r>
            <a:r>
              <a:rPr lang="en-US" dirty="0" err="1">
                <a:latin typeface="Calibri" pitchFamily="34" charset="0"/>
              </a:rPr>
              <a:t>Niehoff</a:t>
            </a:r>
            <a:r>
              <a:rPr lang="en-US" dirty="0">
                <a:latin typeface="Calibri" pitchFamily="34" charset="0"/>
              </a:rPr>
              <a:t> School of Nursing, Loyola University</a:t>
            </a:r>
          </a:p>
        </p:txBody>
      </p:sp>
      <p:pic>
        <p:nvPicPr>
          <p:cNvPr id="10" name="Picture 9" descr="WMU.jpg"/>
          <p:cNvPicPr>
            <a:picLocks noChangeAspect="1"/>
          </p:cNvPicPr>
          <p:nvPr/>
        </p:nvPicPr>
        <p:blipFill>
          <a:blip r:embed="rId4" cstate="print"/>
          <a:stretch>
            <a:fillRect/>
          </a:stretch>
        </p:blipFill>
        <p:spPr>
          <a:xfrm>
            <a:off x="4572000" y="228600"/>
            <a:ext cx="3692525" cy="1371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descr="SON_3C_horizontalcenter.JPG"/>
          <p:cNvPicPr>
            <a:picLocks noChangeAspect="1"/>
          </p:cNvPicPr>
          <p:nvPr/>
        </p:nvPicPr>
        <p:blipFill>
          <a:blip r:embed="rId5" cstate="print"/>
          <a:srcRect l="9195" t="14187" r="8046" b="19606"/>
          <a:stretch>
            <a:fillRect/>
          </a:stretch>
        </p:blipFill>
        <p:spPr>
          <a:xfrm>
            <a:off x="685800" y="228600"/>
            <a:ext cx="3527425" cy="1371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spd="slow">
    <p:cove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idx="4294967295"/>
          </p:nvPr>
        </p:nvSpPr>
        <p:spPr/>
        <p:txBody>
          <a:bodyPr anchor="ctr"/>
          <a:lstStyle/>
          <a:p>
            <a:r>
              <a:rPr lang="en-US" dirty="0">
                <a:latin typeface="Calibri" pitchFamily="34" charset="0"/>
                <a:cs typeface="Calibri" pitchFamily="34" charset="0"/>
              </a:rPr>
              <a:t>Study purpose</a:t>
            </a:r>
          </a:p>
        </p:txBody>
      </p:sp>
      <p:sp>
        <p:nvSpPr>
          <p:cNvPr id="26626" name="Content Placeholder 2"/>
          <p:cNvSpPr>
            <a:spLocks noGrp="1"/>
          </p:cNvSpPr>
          <p:nvPr>
            <p:ph idx="4294967295"/>
          </p:nvPr>
        </p:nvSpPr>
        <p:spPr/>
        <p:txBody>
          <a:bodyPr/>
          <a:lstStyle/>
          <a:p>
            <a:pPr marL="514350" indent="-514350">
              <a:buFont typeface="Calibri" pitchFamily="34" charset="0"/>
              <a:buAutoNum type="arabicPeriod"/>
            </a:pPr>
            <a:r>
              <a:rPr lang="en-US" dirty="0">
                <a:latin typeface="Calibri" pitchFamily="34" charset="0"/>
                <a:cs typeface="Calibri" pitchFamily="34" charset="0"/>
              </a:rPr>
              <a:t>To explore the reasons for discontinuation of breastfeeding in a sample of low income women receiving WIC</a:t>
            </a:r>
          </a:p>
          <a:p>
            <a:pPr marL="514350" indent="-514350">
              <a:buFont typeface="Calibri" pitchFamily="34" charset="0"/>
              <a:buAutoNum type="arabicPeriod"/>
            </a:pPr>
            <a:r>
              <a:rPr lang="en-US" dirty="0">
                <a:latin typeface="Calibri" pitchFamily="34" charset="0"/>
                <a:cs typeface="Calibri" pitchFamily="34" charset="0"/>
              </a:rPr>
              <a:t>Explore the influence of maternal background and dynamic variables on the reason for discontinuation</a:t>
            </a:r>
          </a:p>
        </p:txBody>
      </p:sp>
    </p:spTree>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bwMode="auto">
          <a:xfrm>
            <a:off x="529167" y="653143"/>
            <a:ext cx="8229600" cy="8042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Calibri" pitchFamily="34" charset="0"/>
                <a:ea typeface="+mj-ea"/>
                <a:cs typeface="Calibri" pitchFamily="34" charset="0"/>
              </a:rPr>
              <a:t>Interaction Model of Client Health Behavior </a:t>
            </a:r>
            <a:r>
              <a:rPr kumimoji="0" lang="en-US" sz="3200" b="0" i="0" u="none" strike="noStrike" kern="0" cap="none" spc="0" normalizeH="0" baseline="0" noProof="0" dirty="0" smtClean="0">
                <a:ln>
                  <a:noFill/>
                </a:ln>
                <a:solidFill>
                  <a:schemeClr val="tx2"/>
                </a:solidFill>
                <a:effectLst/>
                <a:uLnTx/>
                <a:uFillTx/>
                <a:latin typeface="+mj-lt"/>
                <a:ea typeface="+mj-ea"/>
                <a:cs typeface="+mj-cs"/>
              </a:rPr>
              <a:t/>
            </a:r>
            <a:br>
              <a:rPr kumimoji="0" lang="en-US" sz="3200" b="0" i="0" u="none" strike="noStrike" kern="0" cap="none" spc="0" normalizeH="0" baseline="0" noProof="0" dirty="0" smtClean="0">
                <a:ln>
                  <a:noFill/>
                </a:ln>
                <a:solidFill>
                  <a:schemeClr val="tx2"/>
                </a:solidFill>
                <a:effectLst/>
                <a:uLnTx/>
                <a:uFillTx/>
                <a:latin typeface="+mj-lt"/>
                <a:ea typeface="+mj-ea"/>
                <a:cs typeface="+mj-cs"/>
              </a:rPr>
            </a:br>
            <a:endParaRPr kumimoji="0" lang="en-US" sz="3200" b="1" i="0" u="none" strike="noStrike" kern="0" cap="none" spc="0" normalizeH="0" baseline="0" noProof="0" dirty="0">
              <a:ln>
                <a:noFill/>
              </a:ln>
              <a:solidFill>
                <a:schemeClr val="tx2"/>
              </a:solidFill>
              <a:effectLst/>
              <a:uLnTx/>
              <a:uFillTx/>
              <a:latin typeface="+mj-lt"/>
              <a:ea typeface="+mj-ea"/>
              <a:cs typeface="+mj-cs"/>
            </a:endParaRPr>
          </a:p>
        </p:txBody>
      </p:sp>
      <p:pic>
        <p:nvPicPr>
          <p:cNvPr id="4" name="Picture 3" descr="AS2920"/>
          <p:cNvPicPr preferRelativeResize="0">
            <a:picLocks noChangeAspect="1" noChangeArrowheads="1"/>
          </p:cNvPicPr>
          <p:nvPr/>
        </p:nvPicPr>
        <p:blipFill>
          <a:blip r:embed="rId3" cstate="print"/>
          <a:srcRect/>
          <a:stretch>
            <a:fillRect/>
          </a:stretch>
        </p:blipFill>
        <p:spPr>
          <a:xfrm>
            <a:off x="990600" y="1905000"/>
            <a:ext cx="7086600" cy="4573780"/>
          </a:xfrm>
          <a:prstGeom prst="rect">
            <a:avLst/>
          </a:prstGeom>
          <a:solidFill>
            <a:schemeClr val="bg1"/>
          </a:solidFill>
          <a:ln/>
        </p:spPr>
      </p:pic>
    </p:spTree>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idx="4294967295"/>
          </p:nvPr>
        </p:nvSpPr>
        <p:spPr/>
        <p:txBody>
          <a:bodyPr anchor="ctr"/>
          <a:lstStyle/>
          <a:p>
            <a:r>
              <a:rPr lang="en-US" dirty="0">
                <a:latin typeface="Calibri" pitchFamily="34" charset="0"/>
                <a:cs typeface="Calibri" pitchFamily="34" charset="0"/>
              </a:rPr>
              <a:t>Study Design</a:t>
            </a:r>
          </a:p>
        </p:txBody>
      </p:sp>
      <p:sp>
        <p:nvSpPr>
          <p:cNvPr id="30722" name="Content Placeholder 2"/>
          <p:cNvSpPr>
            <a:spLocks noGrp="1"/>
          </p:cNvSpPr>
          <p:nvPr>
            <p:ph idx="4294967295"/>
          </p:nvPr>
        </p:nvSpPr>
        <p:spPr/>
        <p:txBody>
          <a:bodyPr/>
          <a:lstStyle/>
          <a:p>
            <a:r>
              <a:rPr lang="en-US" dirty="0">
                <a:latin typeface="Calibri" pitchFamily="34" charset="0"/>
                <a:cs typeface="Calibri" pitchFamily="34" charset="0"/>
              </a:rPr>
              <a:t>Analysis of existing data</a:t>
            </a:r>
          </a:p>
          <a:p>
            <a:r>
              <a:rPr lang="en-US" dirty="0">
                <a:latin typeface="Calibri" pitchFamily="34" charset="0"/>
                <a:cs typeface="Calibri" pitchFamily="34" charset="0"/>
              </a:rPr>
              <a:t>Chicago area WIC clinic</a:t>
            </a:r>
          </a:p>
          <a:p>
            <a:r>
              <a:rPr lang="en-US" dirty="0">
                <a:latin typeface="Calibri" pitchFamily="34" charset="0"/>
                <a:cs typeface="Calibri" pitchFamily="34" charset="0"/>
              </a:rPr>
              <a:t>Data from WIC tracking forms, nutrition and health surveys</a:t>
            </a:r>
          </a:p>
          <a:p>
            <a:r>
              <a:rPr lang="en-US" dirty="0">
                <a:latin typeface="Calibri" pitchFamily="34" charset="0"/>
                <a:cs typeface="Calibri" pitchFamily="34" charset="0"/>
              </a:rPr>
              <a:t>4 year period (1999-2003)</a:t>
            </a:r>
          </a:p>
          <a:p>
            <a:r>
              <a:rPr lang="en-US" dirty="0">
                <a:latin typeface="Calibri" pitchFamily="34" charset="0"/>
                <a:cs typeface="Calibri" pitchFamily="34" charset="0"/>
              </a:rPr>
              <a:t>n=1500 low income women</a:t>
            </a:r>
          </a:p>
          <a:p>
            <a:pPr>
              <a:buFont typeface="Wingdings" pitchFamily="2" charset="2"/>
              <a:buNone/>
            </a:pPr>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idx="4294967295"/>
          </p:nvPr>
        </p:nvSpPr>
        <p:spPr/>
        <p:txBody>
          <a:bodyPr anchor="ctr"/>
          <a:lstStyle/>
          <a:p>
            <a:r>
              <a:rPr lang="en-US" dirty="0">
                <a:latin typeface="Calibri" pitchFamily="34" charset="0"/>
                <a:cs typeface="Calibri" pitchFamily="34" charset="0"/>
              </a:rPr>
              <a:t>Study Design</a:t>
            </a:r>
          </a:p>
        </p:txBody>
      </p:sp>
      <p:sp>
        <p:nvSpPr>
          <p:cNvPr id="32770" name="Content Placeholder 2"/>
          <p:cNvSpPr>
            <a:spLocks noGrp="1"/>
          </p:cNvSpPr>
          <p:nvPr>
            <p:ph idx="4294967295"/>
          </p:nvPr>
        </p:nvSpPr>
        <p:spPr/>
        <p:txBody>
          <a:bodyPr/>
          <a:lstStyle/>
          <a:p>
            <a:r>
              <a:rPr lang="en-US" dirty="0">
                <a:latin typeface="Calibri" pitchFamily="34" charset="0"/>
                <a:cs typeface="Calibri" pitchFamily="34" charset="0"/>
              </a:rPr>
              <a:t>Secondary </a:t>
            </a:r>
            <a:r>
              <a:rPr lang="en-US" dirty="0" smtClean="0">
                <a:latin typeface="Calibri" pitchFamily="34" charset="0"/>
                <a:cs typeface="Calibri" pitchFamily="34" charset="0"/>
              </a:rPr>
              <a:t>analysis of Dr. </a:t>
            </a:r>
            <a:r>
              <a:rPr lang="en-US" dirty="0" err="1" smtClean="0">
                <a:latin typeface="Calibri" pitchFamily="34" charset="0"/>
                <a:cs typeface="Calibri" pitchFamily="34" charset="0"/>
              </a:rPr>
              <a:t>Tenfelde’s</a:t>
            </a:r>
            <a:r>
              <a:rPr lang="en-US" dirty="0" smtClean="0">
                <a:latin typeface="Calibri" pitchFamily="34" charset="0"/>
                <a:cs typeface="Calibri" pitchFamily="34" charset="0"/>
              </a:rPr>
              <a:t> dissertation data</a:t>
            </a:r>
            <a:endParaRPr lang="en-US" dirty="0">
              <a:latin typeface="Calibri" pitchFamily="34" charset="0"/>
              <a:cs typeface="Calibri" pitchFamily="34" charset="0"/>
            </a:endParaRPr>
          </a:p>
          <a:p>
            <a:r>
              <a:rPr lang="en-US" dirty="0">
                <a:latin typeface="Calibri" pitchFamily="34" charset="0"/>
                <a:cs typeface="Calibri" pitchFamily="34" charset="0"/>
              </a:rPr>
              <a:t>Predictors of Breastfeeding Exclusivity in a WIC Sample </a:t>
            </a:r>
            <a:r>
              <a:rPr lang="en-US" sz="1400" dirty="0">
                <a:latin typeface="Calibri" pitchFamily="34" charset="0"/>
                <a:cs typeface="Calibri" pitchFamily="34" charset="0"/>
              </a:rPr>
              <a:t>(</a:t>
            </a:r>
            <a:r>
              <a:rPr lang="en-US" sz="1400" dirty="0" err="1">
                <a:latin typeface="Calibri" pitchFamily="34" charset="0"/>
                <a:cs typeface="Calibri" pitchFamily="34" charset="0"/>
              </a:rPr>
              <a:t>Tenfelde</a:t>
            </a:r>
            <a:r>
              <a:rPr lang="en-US" sz="1400" dirty="0">
                <a:latin typeface="Calibri" pitchFamily="34" charset="0"/>
                <a:cs typeface="Calibri" pitchFamily="34" charset="0"/>
              </a:rPr>
              <a:t>, Finnegan &amp; Hill, 2009)</a:t>
            </a:r>
          </a:p>
          <a:p>
            <a:r>
              <a:rPr lang="en-US" dirty="0">
                <a:latin typeface="Calibri" pitchFamily="34" charset="0"/>
                <a:cs typeface="Calibri" pitchFamily="34" charset="0"/>
              </a:rPr>
              <a:t>IRB Approval at WMU was obtained </a:t>
            </a:r>
          </a:p>
          <a:p>
            <a:endParaRPr lang="en-US" dirty="0"/>
          </a:p>
        </p:txBody>
      </p:sp>
      <p:pic>
        <p:nvPicPr>
          <p:cNvPr id="7" name="Picture 6" descr="SON_3C_horizontalcenter.JPG"/>
          <p:cNvPicPr>
            <a:picLocks noChangeAspect="1"/>
          </p:cNvPicPr>
          <p:nvPr/>
        </p:nvPicPr>
        <p:blipFill>
          <a:blip r:embed="rId3" cstate="print"/>
          <a:srcRect l="9195" t="14187" r="8046" b="19606"/>
          <a:stretch>
            <a:fillRect/>
          </a:stretch>
        </p:blipFill>
        <p:spPr>
          <a:xfrm>
            <a:off x="2286000" y="5105400"/>
            <a:ext cx="4778375" cy="174228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idx="4294967295"/>
          </p:nvPr>
        </p:nvSpPr>
        <p:spPr/>
        <p:txBody>
          <a:bodyPr anchor="ctr"/>
          <a:lstStyle/>
          <a:p>
            <a:r>
              <a:rPr lang="en-US" dirty="0" smtClean="0">
                <a:latin typeface="Calibri" pitchFamily="34" charset="0"/>
                <a:cs typeface="Calibri" pitchFamily="34" charset="0"/>
              </a:rPr>
              <a:t>Methods</a:t>
            </a:r>
            <a:endParaRPr lang="en-US" dirty="0">
              <a:latin typeface="Calibri" pitchFamily="34" charset="0"/>
              <a:cs typeface="Calibri" pitchFamily="34" charset="0"/>
            </a:endParaRPr>
          </a:p>
        </p:txBody>
      </p:sp>
      <p:sp>
        <p:nvSpPr>
          <p:cNvPr id="34818" name="Content Placeholder 2"/>
          <p:cNvSpPr>
            <a:spLocks noGrp="1"/>
          </p:cNvSpPr>
          <p:nvPr>
            <p:ph idx="4294967295"/>
          </p:nvPr>
        </p:nvSpPr>
        <p:spPr/>
        <p:txBody>
          <a:bodyPr/>
          <a:lstStyle/>
          <a:p>
            <a:r>
              <a:rPr lang="en-US" dirty="0">
                <a:latin typeface="Calibri" pitchFamily="34" charset="0"/>
                <a:cs typeface="Calibri" pitchFamily="34" charset="0"/>
              </a:rPr>
              <a:t>309 women received WIC and initiated breastfeeding</a:t>
            </a:r>
          </a:p>
          <a:p>
            <a:r>
              <a:rPr lang="en-US" dirty="0">
                <a:latin typeface="Calibri" pitchFamily="34" charset="0"/>
                <a:cs typeface="Calibri" pitchFamily="34" charset="0"/>
              </a:rPr>
              <a:t>Women were excluded if:  </a:t>
            </a:r>
          </a:p>
          <a:p>
            <a:pPr lvl="1"/>
            <a:r>
              <a:rPr lang="en-US" dirty="0">
                <a:latin typeface="Calibri" pitchFamily="34" charset="0"/>
                <a:cs typeface="Calibri" pitchFamily="34" charset="0"/>
              </a:rPr>
              <a:t>Less than 37 weeks</a:t>
            </a:r>
          </a:p>
          <a:p>
            <a:pPr lvl="1"/>
            <a:r>
              <a:rPr lang="en-US" dirty="0">
                <a:latin typeface="Calibri" pitchFamily="34" charset="0"/>
                <a:cs typeface="Calibri" pitchFamily="34" charset="0"/>
              </a:rPr>
              <a:t>Infant weighed less than 2500gms</a:t>
            </a:r>
          </a:p>
          <a:p>
            <a:pPr lvl="1"/>
            <a:r>
              <a:rPr lang="en-US" dirty="0">
                <a:latin typeface="Calibri" pitchFamily="34" charset="0"/>
                <a:cs typeface="Calibri" pitchFamily="34" charset="0"/>
              </a:rPr>
              <a:t>Had health </a:t>
            </a:r>
            <a:r>
              <a:rPr lang="en-US" dirty="0" smtClean="0">
                <a:latin typeface="Calibri" pitchFamily="34" charset="0"/>
                <a:cs typeface="Calibri" pitchFamily="34" charset="0"/>
              </a:rPr>
              <a:t>complications</a:t>
            </a:r>
            <a:endParaRPr lang="en-US" dirty="0">
              <a:latin typeface="Calibri" pitchFamily="34" charset="0"/>
              <a:cs typeface="Calibri" pitchFamily="34" charset="0"/>
            </a:endParaRPr>
          </a:p>
          <a:p>
            <a:pPr lvl="1"/>
            <a:r>
              <a:rPr lang="en-US" dirty="0" smtClean="0">
                <a:latin typeface="Calibri" pitchFamily="34" charset="0"/>
                <a:cs typeface="Calibri" pitchFamily="34" charset="0"/>
              </a:rPr>
              <a:t>Were </a:t>
            </a:r>
            <a:r>
              <a:rPr lang="en-US" dirty="0">
                <a:latin typeface="Calibri" pitchFamily="34" charset="0"/>
                <a:cs typeface="Calibri" pitchFamily="34" charset="0"/>
              </a:rPr>
              <a:t>placed for adoption</a:t>
            </a:r>
          </a:p>
          <a:p>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normAutofit fontScale="90000"/>
          </a:bodyPr>
          <a:lstStyle/>
          <a:p>
            <a:r>
              <a:rPr lang="en-US" sz="4000" dirty="0"/>
              <a:t/>
            </a:r>
            <a:br>
              <a:rPr lang="en-US" sz="4000" dirty="0"/>
            </a:br>
            <a:r>
              <a:rPr lang="en-US" sz="4000" dirty="0" smtClean="0">
                <a:latin typeface="Calibri" pitchFamily="34" charset="0"/>
                <a:cs typeface="Calibri" pitchFamily="34" charset="0"/>
              </a:rPr>
              <a:t>Methods</a:t>
            </a:r>
            <a:endParaRPr lang="en-US" sz="4000" dirty="0">
              <a:latin typeface="Calibri" pitchFamily="34" charset="0"/>
              <a:cs typeface="Calibri" pitchFamily="34" charset="0"/>
            </a:endParaRPr>
          </a:p>
        </p:txBody>
      </p:sp>
      <p:sp>
        <p:nvSpPr>
          <p:cNvPr id="36866" name="Content Placeholder 2"/>
          <p:cNvSpPr>
            <a:spLocks noGrp="1"/>
          </p:cNvSpPr>
          <p:nvPr>
            <p:ph idx="4294967295"/>
          </p:nvPr>
        </p:nvSpPr>
        <p:spPr/>
        <p:txBody>
          <a:bodyPr/>
          <a:lstStyle/>
          <a:p>
            <a:r>
              <a:rPr lang="en-US" dirty="0">
                <a:latin typeface="Calibri" pitchFamily="34" charset="0"/>
                <a:cs typeface="Calibri" pitchFamily="34" charset="0"/>
              </a:rPr>
              <a:t>Data was collected during pregnancy, at 2-3 days, 1 month, 6 months and 12 months post partum</a:t>
            </a:r>
          </a:p>
          <a:p>
            <a:r>
              <a:rPr lang="en-US" dirty="0" smtClean="0">
                <a:latin typeface="Calibri" pitchFamily="34" charset="0"/>
                <a:cs typeface="Calibri" pitchFamily="34" charset="0"/>
              </a:rPr>
              <a:t>238 </a:t>
            </a:r>
            <a:r>
              <a:rPr lang="en-US" dirty="0">
                <a:latin typeface="Calibri" pitchFamily="34" charset="0"/>
                <a:cs typeface="Calibri" pitchFamily="34" charset="0"/>
              </a:rPr>
              <a:t>of the women both discontinued breastfeeding during the 12 months and gave a reason</a:t>
            </a:r>
          </a:p>
          <a:p>
            <a:r>
              <a:rPr lang="en-US" dirty="0">
                <a:latin typeface="Calibri" pitchFamily="34" charset="0"/>
                <a:cs typeface="Calibri" pitchFamily="34" charset="0"/>
              </a:rPr>
              <a:t>Women were instructed to select the main reason for discontinuing from a list</a:t>
            </a:r>
          </a:p>
          <a:p>
            <a:endParaRPr lang="en-US" dirty="0"/>
          </a:p>
          <a:p>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idx="4294967295"/>
          </p:nvPr>
        </p:nvSpPr>
        <p:spPr/>
        <p:txBody>
          <a:bodyPr anchor="ctr"/>
          <a:lstStyle/>
          <a:p>
            <a:r>
              <a:rPr lang="en-US" dirty="0">
                <a:latin typeface="Calibri" pitchFamily="34" charset="0"/>
                <a:cs typeface="Calibri" pitchFamily="34" charset="0"/>
              </a:rPr>
              <a:t>Analysis</a:t>
            </a:r>
          </a:p>
        </p:txBody>
      </p:sp>
      <p:sp>
        <p:nvSpPr>
          <p:cNvPr id="38914" name="Content Placeholder 2"/>
          <p:cNvSpPr>
            <a:spLocks noGrp="1"/>
          </p:cNvSpPr>
          <p:nvPr>
            <p:ph idx="4294967295"/>
          </p:nvPr>
        </p:nvSpPr>
        <p:spPr/>
        <p:txBody>
          <a:bodyPr/>
          <a:lstStyle/>
          <a:p>
            <a:r>
              <a:rPr lang="en-US" dirty="0">
                <a:latin typeface="Calibri" pitchFamily="34" charset="0"/>
                <a:cs typeface="Calibri" pitchFamily="34" charset="0"/>
              </a:rPr>
              <a:t>SPSS</a:t>
            </a:r>
          </a:p>
          <a:p>
            <a:r>
              <a:rPr lang="en-US" dirty="0">
                <a:latin typeface="Calibri" pitchFamily="34" charset="0"/>
                <a:cs typeface="Calibri" pitchFamily="34" charset="0"/>
              </a:rPr>
              <a:t>Descriptive statistics</a:t>
            </a:r>
          </a:p>
          <a:p>
            <a:r>
              <a:rPr lang="en-US" dirty="0">
                <a:latin typeface="Calibri" pitchFamily="34" charset="0"/>
                <a:cs typeface="Calibri" pitchFamily="34" charset="0"/>
              </a:rPr>
              <a:t>Logistic regression </a:t>
            </a:r>
          </a:p>
          <a:p>
            <a:pPr lvl="1"/>
            <a:r>
              <a:rPr lang="en-US" dirty="0">
                <a:latin typeface="Calibri" pitchFamily="34" charset="0"/>
                <a:cs typeface="Calibri" pitchFamily="34" charset="0"/>
              </a:rPr>
              <a:t>PIM as dependent variable</a:t>
            </a:r>
          </a:p>
          <a:p>
            <a:pPr lvl="1"/>
            <a:r>
              <a:rPr lang="en-US" dirty="0" smtClean="0">
                <a:latin typeface="Calibri" pitchFamily="34" charset="0"/>
                <a:cs typeface="Calibri" pitchFamily="34" charset="0"/>
              </a:rPr>
              <a:t>Maternal characteristics as </a:t>
            </a:r>
            <a:r>
              <a:rPr lang="en-US" dirty="0">
                <a:latin typeface="Calibri" pitchFamily="34" charset="0"/>
                <a:cs typeface="Calibri" pitchFamily="34" charset="0"/>
              </a:rPr>
              <a:t>independent variables</a:t>
            </a:r>
          </a:p>
          <a:p>
            <a:r>
              <a:rPr lang="en-US" dirty="0">
                <a:latin typeface="Calibri" pitchFamily="34" charset="0"/>
                <a:cs typeface="Calibri" pitchFamily="34" charset="0"/>
              </a:rPr>
              <a:t>Data also analyzed by time of discontinuation</a:t>
            </a:r>
          </a:p>
        </p:txBody>
      </p:sp>
    </p:spTree>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US" dirty="0">
                <a:latin typeface="Calibri" pitchFamily="34" charset="0"/>
                <a:cs typeface="Calibri" pitchFamily="34" charset="0"/>
              </a:rPr>
              <a:t>Background Variables (n = </a:t>
            </a:r>
            <a:r>
              <a:rPr lang="en-US" dirty="0" smtClean="0">
                <a:latin typeface="Calibri" pitchFamily="34" charset="0"/>
                <a:cs typeface="Calibri" pitchFamily="34" charset="0"/>
              </a:rPr>
              <a:t>238)</a:t>
            </a:r>
            <a:endParaRPr lang="en-US" dirty="0">
              <a:latin typeface="Calibri" pitchFamily="34" charset="0"/>
              <a:cs typeface="Calibri" pitchFamily="34" charset="0"/>
            </a:endParaRPr>
          </a:p>
        </p:txBody>
      </p:sp>
      <p:sp>
        <p:nvSpPr>
          <p:cNvPr id="112643" name="Rectangle 3"/>
          <p:cNvSpPr>
            <a:spLocks noGrp="1" noChangeArrowheads="1"/>
          </p:cNvSpPr>
          <p:nvPr>
            <p:ph type="body" sz="half" idx="2"/>
          </p:nvPr>
        </p:nvSpPr>
        <p:spPr>
          <a:xfrm>
            <a:off x="3246438" y="2011363"/>
            <a:ext cx="6553200" cy="4419600"/>
          </a:xfrm>
        </p:spPr>
        <p:txBody>
          <a:bodyPr/>
          <a:lstStyle/>
          <a:p>
            <a:r>
              <a:rPr lang="en-US" sz="2400" dirty="0">
                <a:latin typeface="Calibri" pitchFamily="34" charset="0"/>
                <a:cs typeface="Calibri" pitchFamily="34" charset="0"/>
              </a:rPr>
              <a:t>Mean age 26 (</a:t>
            </a:r>
            <a:r>
              <a:rPr lang="en-US" sz="2400" dirty="0" smtClean="0">
                <a:latin typeface="Calibri" pitchFamily="34" charset="0"/>
                <a:cs typeface="Calibri" pitchFamily="34" charset="0"/>
              </a:rPr>
              <a:t>18-39 </a:t>
            </a:r>
            <a:r>
              <a:rPr lang="en-US" sz="2400" dirty="0">
                <a:latin typeface="Calibri" pitchFamily="34" charset="0"/>
                <a:cs typeface="Calibri" pitchFamily="34" charset="0"/>
              </a:rPr>
              <a:t>years)</a:t>
            </a:r>
          </a:p>
          <a:p>
            <a:r>
              <a:rPr lang="en-US" sz="2400" dirty="0">
                <a:latin typeface="Calibri" pitchFamily="34" charset="0"/>
                <a:cs typeface="Calibri" pitchFamily="34" charset="0"/>
              </a:rPr>
              <a:t>Mean income $</a:t>
            </a:r>
            <a:r>
              <a:rPr lang="en-US" sz="2400" dirty="0" smtClean="0">
                <a:latin typeface="Calibri" pitchFamily="34" charset="0"/>
                <a:cs typeface="Calibri" pitchFamily="34" charset="0"/>
              </a:rPr>
              <a:t>11,868($</a:t>
            </a:r>
            <a:r>
              <a:rPr lang="en-US" sz="2400" dirty="0">
                <a:latin typeface="Calibri" pitchFamily="34" charset="0"/>
                <a:cs typeface="Calibri" pitchFamily="34" charset="0"/>
              </a:rPr>
              <a:t>0-$</a:t>
            </a:r>
            <a:r>
              <a:rPr lang="en-US" sz="2400" dirty="0" smtClean="0">
                <a:latin typeface="Calibri" pitchFamily="34" charset="0"/>
                <a:cs typeface="Calibri" pitchFamily="34" charset="0"/>
              </a:rPr>
              <a:t>32,568)</a:t>
            </a:r>
            <a:endParaRPr lang="en-US" sz="2400" dirty="0">
              <a:latin typeface="Calibri" pitchFamily="34" charset="0"/>
              <a:cs typeface="Calibri" pitchFamily="34" charset="0"/>
            </a:endParaRPr>
          </a:p>
          <a:p>
            <a:r>
              <a:rPr lang="en-US" sz="2400" dirty="0" smtClean="0">
                <a:latin typeface="Calibri" pitchFamily="34" charset="0"/>
                <a:cs typeface="Calibri" pitchFamily="34" charset="0"/>
              </a:rPr>
              <a:t>79% </a:t>
            </a:r>
            <a:r>
              <a:rPr lang="en-US" sz="2400" dirty="0">
                <a:latin typeface="Calibri" pitchFamily="34" charset="0"/>
                <a:cs typeface="Calibri" pitchFamily="34" charset="0"/>
              </a:rPr>
              <a:t>high school or less</a:t>
            </a:r>
          </a:p>
          <a:p>
            <a:r>
              <a:rPr lang="en-US" sz="2400" dirty="0" smtClean="0">
                <a:latin typeface="Calibri" pitchFamily="34" charset="0"/>
                <a:cs typeface="Calibri" pitchFamily="34" charset="0"/>
              </a:rPr>
              <a:t>38% </a:t>
            </a:r>
            <a:r>
              <a:rPr lang="en-US" sz="2400" dirty="0">
                <a:latin typeface="Calibri" pitchFamily="34" charset="0"/>
                <a:cs typeface="Calibri" pitchFamily="34" charset="0"/>
              </a:rPr>
              <a:t>married</a:t>
            </a:r>
          </a:p>
          <a:p>
            <a:r>
              <a:rPr lang="en-US" sz="2400" dirty="0">
                <a:latin typeface="Calibri" pitchFamily="34" charset="0"/>
                <a:cs typeface="Calibri" pitchFamily="34" charset="0"/>
              </a:rPr>
              <a:t>75% Hispanic</a:t>
            </a:r>
          </a:p>
          <a:p>
            <a:r>
              <a:rPr lang="en-US" sz="2400" dirty="0" smtClean="0">
                <a:latin typeface="Calibri" pitchFamily="34" charset="0"/>
                <a:cs typeface="Calibri" pitchFamily="34" charset="0"/>
              </a:rPr>
              <a:t>70% </a:t>
            </a:r>
            <a:r>
              <a:rPr lang="en-US" sz="2400" dirty="0">
                <a:latin typeface="Calibri" pitchFamily="34" charset="0"/>
                <a:cs typeface="Calibri" pitchFamily="34" charset="0"/>
              </a:rPr>
              <a:t>planned return to work/school</a:t>
            </a:r>
          </a:p>
          <a:p>
            <a:r>
              <a:rPr lang="en-US" sz="2400" dirty="0" smtClean="0">
                <a:latin typeface="Calibri" pitchFamily="34" charset="0"/>
                <a:cs typeface="Calibri" pitchFamily="34" charset="0"/>
              </a:rPr>
              <a:t>74% </a:t>
            </a:r>
            <a:r>
              <a:rPr lang="en-US" sz="2400" dirty="0">
                <a:latin typeface="Calibri" pitchFamily="34" charset="0"/>
                <a:cs typeface="Calibri" pitchFamily="34" charset="0"/>
              </a:rPr>
              <a:t>knew someone who breastfed</a:t>
            </a:r>
          </a:p>
          <a:p>
            <a:r>
              <a:rPr lang="en-US" sz="2400" dirty="0" smtClean="0">
                <a:latin typeface="Calibri" pitchFamily="34" charset="0"/>
                <a:cs typeface="Calibri" pitchFamily="34" charset="0"/>
              </a:rPr>
              <a:t>57% </a:t>
            </a:r>
            <a:r>
              <a:rPr lang="en-US" sz="2400" dirty="0">
                <a:latin typeface="Calibri" pitchFamily="34" charset="0"/>
                <a:cs typeface="Calibri" pitchFamily="34" charset="0"/>
              </a:rPr>
              <a:t>had breastfeeding support</a:t>
            </a:r>
          </a:p>
        </p:txBody>
      </p:sp>
      <p:pic>
        <p:nvPicPr>
          <p:cNvPr id="112644" name="Picture 4"/>
          <p:cNvPicPr>
            <a:picLocks noChangeAspect="1" noChangeArrowheads="1"/>
          </p:cNvPicPr>
          <p:nvPr/>
        </p:nvPicPr>
        <p:blipFill>
          <a:blip r:embed="rId3" cstate="print"/>
          <a:srcRect/>
          <a:stretch>
            <a:fillRect/>
          </a:stretch>
        </p:blipFill>
        <p:spPr bwMode="auto">
          <a:xfrm>
            <a:off x="228600" y="2057400"/>
            <a:ext cx="2795588" cy="3352800"/>
          </a:xfrm>
          <a:prstGeom prst="rect">
            <a:avLst/>
          </a:prstGeom>
          <a:noFill/>
        </p:spPr>
      </p:pic>
      <p:sp>
        <p:nvSpPr>
          <p:cNvPr id="112645" name="Oval 5"/>
          <p:cNvSpPr>
            <a:spLocks noChangeArrowheads="1"/>
          </p:cNvSpPr>
          <p:nvPr/>
        </p:nvSpPr>
        <p:spPr bwMode="auto">
          <a:xfrm>
            <a:off x="457200" y="3200400"/>
            <a:ext cx="1143000" cy="533400"/>
          </a:xfrm>
          <a:prstGeom prst="ellipse">
            <a:avLst/>
          </a:prstGeom>
          <a:noFill/>
          <a:ln w="28575">
            <a:solidFill>
              <a:srgbClr val="E31A22"/>
            </a:solidFill>
            <a:round/>
            <a:headEnd/>
            <a:tailEnd/>
          </a:ln>
          <a:effectLst/>
        </p:spPr>
        <p:txBody>
          <a:bodyPr wrap="none" anchor="ctr"/>
          <a:lstStyle/>
          <a:p>
            <a:endParaRPr lang="en-US"/>
          </a:p>
        </p:txBody>
      </p:sp>
      <p:sp>
        <p:nvSpPr>
          <p:cNvPr id="112646" name="Oval 6"/>
          <p:cNvSpPr>
            <a:spLocks noChangeArrowheads="1"/>
          </p:cNvSpPr>
          <p:nvPr/>
        </p:nvSpPr>
        <p:spPr bwMode="auto">
          <a:xfrm>
            <a:off x="609600" y="3733800"/>
            <a:ext cx="1066800" cy="533400"/>
          </a:xfrm>
          <a:prstGeom prst="ellipse">
            <a:avLst/>
          </a:prstGeom>
          <a:noFill/>
          <a:ln w="28575">
            <a:solidFill>
              <a:srgbClr val="E31A22"/>
            </a:solidFill>
            <a:round/>
            <a:headEnd/>
            <a:tailEnd/>
          </a:ln>
          <a:effectLst/>
        </p:spPr>
        <p:txBody>
          <a:bodyPr wrap="none" anchor="ctr"/>
          <a:lstStyle/>
          <a:p>
            <a:endParaRPr lang="en-US"/>
          </a:p>
        </p:txBody>
      </p:sp>
    </p:spTree>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US" dirty="0">
                <a:latin typeface="Calibri" pitchFamily="34" charset="0"/>
                <a:cs typeface="Calibri" pitchFamily="34" charset="0"/>
              </a:rPr>
              <a:t>Background Variables (n = </a:t>
            </a:r>
            <a:r>
              <a:rPr lang="en-US" dirty="0" smtClean="0">
                <a:latin typeface="Calibri" pitchFamily="34" charset="0"/>
                <a:cs typeface="Calibri" pitchFamily="34" charset="0"/>
              </a:rPr>
              <a:t>238)</a:t>
            </a:r>
            <a:endParaRPr lang="en-US" dirty="0">
              <a:latin typeface="Calibri" pitchFamily="34" charset="0"/>
              <a:cs typeface="Calibri" pitchFamily="34" charset="0"/>
            </a:endParaRPr>
          </a:p>
        </p:txBody>
      </p:sp>
      <p:sp>
        <p:nvSpPr>
          <p:cNvPr id="88067" name="Rectangle 3"/>
          <p:cNvSpPr>
            <a:spLocks noGrp="1" noChangeArrowheads="1"/>
          </p:cNvSpPr>
          <p:nvPr>
            <p:ph type="body" sz="half" idx="2"/>
          </p:nvPr>
        </p:nvSpPr>
        <p:spPr>
          <a:xfrm>
            <a:off x="3257550" y="2590800"/>
            <a:ext cx="6553200" cy="4419600"/>
          </a:xfrm>
        </p:spPr>
        <p:txBody>
          <a:bodyPr/>
          <a:lstStyle/>
          <a:p>
            <a:r>
              <a:rPr lang="en-US" sz="2400" dirty="0" smtClean="0">
                <a:latin typeface="Calibri" pitchFamily="34" charset="0"/>
                <a:cs typeface="Calibri" pitchFamily="34" charset="0"/>
              </a:rPr>
              <a:t>41% </a:t>
            </a:r>
            <a:r>
              <a:rPr lang="en-US" sz="2400" dirty="0" err="1">
                <a:latin typeface="Calibri" pitchFamily="34" charset="0"/>
                <a:cs typeface="Calibri" pitchFamily="34" charset="0"/>
              </a:rPr>
              <a:t>primigravida</a:t>
            </a:r>
            <a:endParaRPr lang="en-US" sz="2400" dirty="0">
              <a:latin typeface="Calibri" pitchFamily="34" charset="0"/>
              <a:cs typeface="Calibri" pitchFamily="34" charset="0"/>
            </a:endParaRPr>
          </a:p>
          <a:p>
            <a:r>
              <a:rPr lang="en-US" sz="2400" dirty="0" smtClean="0">
                <a:latin typeface="Calibri" pitchFamily="34" charset="0"/>
                <a:cs typeface="Calibri" pitchFamily="34" charset="0"/>
              </a:rPr>
              <a:t>47% </a:t>
            </a:r>
            <a:r>
              <a:rPr lang="en-US" sz="2400" dirty="0">
                <a:latin typeface="Calibri" pitchFamily="34" charset="0"/>
                <a:cs typeface="Calibri" pitchFamily="34" charset="0"/>
              </a:rPr>
              <a:t>overweight/obese </a:t>
            </a:r>
          </a:p>
          <a:p>
            <a:r>
              <a:rPr lang="en-US" sz="2400" dirty="0" smtClean="0">
                <a:latin typeface="Calibri" pitchFamily="34" charset="0"/>
                <a:cs typeface="Calibri" pitchFamily="34" charset="0"/>
              </a:rPr>
              <a:t>44% </a:t>
            </a:r>
            <a:r>
              <a:rPr lang="en-US" sz="2400" dirty="0">
                <a:latin typeface="Calibri" pitchFamily="34" charset="0"/>
                <a:cs typeface="Calibri" pitchFamily="34" charset="0"/>
              </a:rPr>
              <a:t>previously breastfed</a:t>
            </a:r>
          </a:p>
          <a:p>
            <a:r>
              <a:rPr lang="en-US" sz="2400" dirty="0" smtClean="0">
                <a:latin typeface="Calibri" pitchFamily="34" charset="0"/>
                <a:cs typeface="Calibri" pitchFamily="34" charset="0"/>
              </a:rPr>
              <a:t>41% </a:t>
            </a:r>
            <a:r>
              <a:rPr lang="en-US" sz="2400" dirty="0">
                <a:latin typeface="Calibri" pitchFamily="34" charset="0"/>
                <a:cs typeface="Calibri" pitchFamily="34" charset="0"/>
              </a:rPr>
              <a:t>first-trimester prenatal care </a:t>
            </a:r>
          </a:p>
          <a:p>
            <a:r>
              <a:rPr lang="en-US" sz="2400" dirty="0">
                <a:latin typeface="Calibri" pitchFamily="34" charset="0"/>
                <a:cs typeface="Calibri" pitchFamily="34" charset="0"/>
              </a:rPr>
              <a:t>86% vaginal births</a:t>
            </a:r>
          </a:p>
        </p:txBody>
      </p:sp>
      <p:pic>
        <p:nvPicPr>
          <p:cNvPr id="88069" name="Picture 5"/>
          <p:cNvPicPr>
            <a:picLocks noChangeAspect="1" noChangeArrowheads="1"/>
          </p:cNvPicPr>
          <p:nvPr/>
        </p:nvPicPr>
        <p:blipFill>
          <a:blip r:embed="rId3" cstate="print"/>
          <a:srcRect/>
          <a:stretch>
            <a:fillRect/>
          </a:stretch>
        </p:blipFill>
        <p:spPr bwMode="auto">
          <a:xfrm>
            <a:off x="228600" y="2057400"/>
            <a:ext cx="2795588" cy="3352800"/>
          </a:xfrm>
          <a:prstGeom prst="rect">
            <a:avLst/>
          </a:prstGeom>
          <a:noFill/>
        </p:spPr>
      </p:pic>
      <p:sp>
        <p:nvSpPr>
          <p:cNvPr id="88070" name="Oval 6"/>
          <p:cNvSpPr>
            <a:spLocks noChangeArrowheads="1"/>
          </p:cNvSpPr>
          <p:nvPr/>
        </p:nvSpPr>
        <p:spPr bwMode="auto">
          <a:xfrm>
            <a:off x="0" y="4114800"/>
            <a:ext cx="1143000" cy="609600"/>
          </a:xfrm>
          <a:prstGeom prst="ellipse">
            <a:avLst/>
          </a:prstGeom>
          <a:noFill/>
          <a:ln w="28575">
            <a:solidFill>
              <a:srgbClr val="E31A22"/>
            </a:solidFill>
            <a:round/>
            <a:headEnd/>
            <a:tailEnd/>
          </a:ln>
          <a:effectLst/>
        </p:spPr>
        <p:txBody>
          <a:bodyPr wrap="none" anchor="ctr"/>
          <a:lstStyle/>
          <a:p>
            <a:endParaRPr lang="en-US"/>
          </a:p>
        </p:txBody>
      </p:sp>
    </p:spTree>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r>
              <a:rPr lang="en-US" dirty="0">
                <a:latin typeface="Calibri" pitchFamily="34" charset="0"/>
                <a:cs typeface="Calibri" pitchFamily="34" charset="0"/>
              </a:rPr>
              <a:t>Dynamic Variables (n = </a:t>
            </a:r>
            <a:r>
              <a:rPr lang="en-US" dirty="0" smtClean="0">
                <a:latin typeface="Calibri" pitchFamily="34" charset="0"/>
                <a:cs typeface="Calibri" pitchFamily="34" charset="0"/>
              </a:rPr>
              <a:t>238)</a:t>
            </a:r>
            <a:endParaRPr lang="en-US" dirty="0">
              <a:latin typeface="Calibri" pitchFamily="34" charset="0"/>
              <a:cs typeface="Calibri" pitchFamily="34" charset="0"/>
            </a:endParaRPr>
          </a:p>
        </p:txBody>
      </p:sp>
      <p:sp>
        <p:nvSpPr>
          <p:cNvPr id="116739" name="Rectangle 3"/>
          <p:cNvSpPr>
            <a:spLocks noGrp="1" noChangeArrowheads="1"/>
          </p:cNvSpPr>
          <p:nvPr>
            <p:ph type="body" sz="half" idx="2"/>
          </p:nvPr>
        </p:nvSpPr>
        <p:spPr>
          <a:xfrm>
            <a:off x="3276600" y="2743200"/>
            <a:ext cx="6553200" cy="4419600"/>
          </a:xfrm>
        </p:spPr>
        <p:txBody>
          <a:bodyPr/>
          <a:lstStyle/>
          <a:p>
            <a:r>
              <a:rPr lang="en-US" sz="2400" dirty="0">
                <a:latin typeface="Calibri" pitchFamily="34" charset="0"/>
                <a:cs typeface="Calibri" pitchFamily="34" charset="0"/>
              </a:rPr>
              <a:t>15% planned to exclusively breastfeed</a:t>
            </a:r>
          </a:p>
          <a:p>
            <a:r>
              <a:rPr lang="en-US" sz="2400" dirty="0" smtClean="0">
                <a:latin typeface="Calibri" pitchFamily="34" charset="0"/>
                <a:cs typeface="Calibri" pitchFamily="34" charset="0"/>
              </a:rPr>
              <a:t>49% </a:t>
            </a:r>
            <a:r>
              <a:rPr lang="en-US" sz="2400" dirty="0">
                <a:latin typeface="Calibri" pitchFamily="34" charset="0"/>
                <a:cs typeface="Calibri" pitchFamily="34" charset="0"/>
              </a:rPr>
              <a:t>wanted breastfeeding information</a:t>
            </a:r>
          </a:p>
          <a:p>
            <a:r>
              <a:rPr lang="en-US" sz="2400" dirty="0" smtClean="0">
                <a:latin typeface="Calibri" pitchFamily="34" charset="0"/>
                <a:cs typeface="Calibri" pitchFamily="34" charset="0"/>
              </a:rPr>
              <a:t>61% </a:t>
            </a:r>
            <a:r>
              <a:rPr lang="en-US" sz="2400" dirty="0">
                <a:latin typeface="Calibri" pitchFamily="34" charset="0"/>
                <a:cs typeface="Calibri" pitchFamily="34" charset="0"/>
              </a:rPr>
              <a:t>attended prenatal education </a:t>
            </a:r>
          </a:p>
          <a:p>
            <a:r>
              <a:rPr lang="en-US" sz="2400" dirty="0" smtClean="0">
                <a:latin typeface="Calibri" pitchFamily="34" charset="0"/>
                <a:cs typeface="Calibri" pitchFamily="34" charset="0"/>
              </a:rPr>
              <a:t>20% </a:t>
            </a:r>
            <a:r>
              <a:rPr lang="en-US" sz="2400" dirty="0">
                <a:latin typeface="Calibri" pitchFamily="34" charset="0"/>
                <a:cs typeface="Calibri" pitchFamily="34" charset="0"/>
              </a:rPr>
              <a:t>felt low or depressed after delivery</a:t>
            </a:r>
          </a:p>
        </p:txBody>
      </p:sp>
      <p:pic>
        <p:nvPicPr>
          <p:cNvPr id="116740" name="Picture 4"/>
          <p:cNvPicPr>
            <a:picLocks noChangeAspect="1" noChangeArrowheads="1"/>
          </p:cNvPicPr>
          <p:nvPr/>
        </p:nvPicPr>
        <p:blipFill>
          <a:blip r:embed="rId3" cstate="print"/>
          <a:srcRect/>
          <a:stretch>
            <a:fillRect/>
          </a:stretch>
        </p:blipFill>
        <p:spPr bwMode="auto">
          <a:xfrm>
            <a:off x="228600" y="2057400"/>
            <a:ext cx="2795588" cy="3352800"/>
          </a:xfrm>
          <a:prstGeom prst="rect">
            <a:avLst/>
          </a:prstGeom>
          <a:noFill/>
        </p:spPr>
      </p:pic>
      <p:sp>
        <p:nvSpPr>
          <p:cNvPr id="116741" name="Oval 5"/>
          <p:cNvSpPr>
            <a:spLocks noChangeArrowheads="1"/>
          </p:cNvSpPr>
          <p:nvPr/>
        </p:nvSpPr>
        <p:spPr bwMode="auto">
          <a:xfrm>
            <a:off x="2057400" y="3429000"/>
            <a:ext cx="1143000" cy="533400"/>
          </a:xfrm>
          <a:prstGeom prst="ellipse">
            <a:avLst/>
          </a:prstGeom>
          <a:noFill/>
          <a:ln w="28575">
            <a:solidFill>
              <a:srgbClr val="E31A22"/>
            </a:solidFill>
            <a:round/>
            <a:headEnd/>
            <a:tailEnd/>
          </a:ln>
          <a:effectLst/>
        </p:spPr>
        <p:txBody>
          <a:bodyPr wrap="none" anchor="ctr"/>
          <a:lstStyle/>
          <a:p>
            <a:endParaRPr lang="en-US"/>
          </a:p>
        </p:txBody>
      </p:sp>
      <p:sp>
        <p:nvSpPr>
          <p:cNvPr id="116742" name="Oval 6"/>
          <p:cNvSpPr>
            <a:spLocks noChangeArrowheads="1"/>
          </p:cNvSpPr>
          <p:nvPr/>
        </p:nvSpPr>
        <p:spPr bwMode="auto">
          <a:xfrm>
            <a:off x="1676400" y="4114800"/>
            <a:ext cx="1066800" cy="533400"/>
          </a:xfrm>
          <a:prstGeom prst="ellipse">
            <a:avLst/>
          </a:prstGeom>
          <a:noFill/>
          <a:ln w="28575">
            <a:solidFill>
              <a:srgbClr val="E31A22"/>
            </a:solidFill>
            <a:round/>
            <a:headEnd/>
            <a:tailEnd/>
          </a:ln>
          <a:effectLst/>
        </p:spPr>
        <p:txBody>
          <a:bodyPr wrap="none" anchor="ctr"/>
          <a:lstStyle/>
          <a:p>
            <a:endParaRPr lang="en-US"/>
          </a:p>
        </p:txBody>
      </p:sp>
      <p:sp>
        <p:nvSpPr>
          <p:cNvPr id="116743" name="Oval 7"/>
          <p:cNvSpPr>
            <a:spLocks noChangeArrowheads="1"/>
          </p:cNvSpPr>
          <p:nvPr/>
        </p:nvSpPr>
        <p:spPr bwMode="auto">
          <a:xfrm>
            <a:off x="2057400" y="4800600"/>
            <a:ext cx="1066800" cy="533400"/>
          </a:xfrm>
          <a:prstGeom prst="ellipse">
            <a:avLst/>
          </a:prstGeom>
          <a:noFill/>
          <a:ln w="28575">
            <a:solidFill>
              <a:srgbClr val="E31A22"/>
            </a:solidFill>
            <a:round/>
            <a:headEnd/>
            <a:tailEnd/>
          </a:ln>
          <a:effectLst/>
        </p:spPr>
        <p:txBody>
          <a:bodyPr wrap="none" anchor="ctr"/>
          <a:lstStyle/>
          <a:p>
            <a:endParaRPr lang="en-US"/>
          </a:p>
        </p:txBody>
      </p:sp>
    </p:spTree>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2" name="Picture 4" descr="breastfeeding photo 1"/>
          <p:cNvPicPr>
            <a:picLocks noChangeAspect="1" noChangeArrowheads="1"/>
          </p:cNvPicPr>
          <p:nvPr/>
        </p:nvPicPr>
        <p:blipFill>
          <a:blip r:embed="rId3" cstate="print"/>
          <a:srcRect/>
          <a:stretch>
            <a:fillRect/>
          </a:stretch>
        </p:blipFill>
        <p:spPr bwMode="auto">
          <a:xfrm>
            <a:off x="4800600" y="609600"/>
            <a:ext cx="3948112" cy="5715000"/>
          </a:xfrm>
          <a:prstGeom prst="rect">
            <a:avLst/>
          </a:prstGeom>
          <a:noFill/>
        </p:spPr>
      </p:pic>
      <p:sp>
        <p:nvSpPr>
          <p:cNvPr id="63490" name="Rectangle 2"/>
          <p:cNvSpPr>
            <a:spLocks noGrp="1" noChangeArrowheads="1"/>
          </p:cNvSpPr>
          <p:nvPr>
            <p:ph type="title"/>
          </p:nvPr>
        </p:nvSpPr>
        <p:spPr/>
        <p:txBody>
          <a:bodyPr/>
          <a:lstStyle/>
          <a:p>
            <a:r>
              <a:rPr lang="en-US" dirty="0">
                <a:latin typeface="Calibri" pitchFamily="34" charset="0"/>
                <a:cs typeface="Calibri" pitchFamily="34" charset="0"/>
              </a:rPr>
              <a:t>Objectives</a:t>
            </a:r>
          </a:p>
        </p:txBody>
      </p:sp>
      <p:sp>
        <p:nvSpPr>
          <p:cNvPr id="63491" name="Rectangle 3"/>
          <p:cNvSpPr>
            <a:spLocks noGrp="1" noChangeArrowheads="1"/>
          </p:cNvSpPr>
          <p:nvPr>
            <p:ph type="body" idx="1"/>
          </p:nvPr>
        </p:nvSpPr>
        <p:spPr/>
        <p:txBody>
          <a:bodyPr/>
          <a:lstStyle/>
          <a:p>
            <a:r>
              <a:rPr lang="en-US" sz="2800" dirty="0">
                <a:latin typeface="Calibri" pitchFamily="34" charset="0"/>
                <a:cs typeface="Calibri" pitchFamily="34" charset="0"/>
              </a:rPr>
              <a:t>Background and </a:t>
            </a:r>
            <a:endParaRPr lang="en-US" sz="2800" dirty="0" smtClean="0">
              <a:latin typeface="Calibri" pitchFamily="34" charset="0"/>
              <a:cs typeface="Calibri" pitchFamily="34" charset="0"/>
            </a:endParaRPr>
          </a:p>
          <a:p>
            <a:pPr marL="0" indent="0">
              <a:buNone/>
            </a:pPr>
            <a:r>
              <a:rPr lang="en-US" sz="2800" dirty="0">
                <a:latin typeface="Calibri" pitchFamily="34" charset="0"/>
                <a:cs typeface="Calibri" pitchFamily="34" charset="0"/>
              </a:rPr>
              <a:t> </a:t>
            </a:r>
            <a:r>
              <a:rPr lang="en-US" sz="2800" dirty="0" smtClean="0">
                <a:latin typeface="Calibri" pitchFamily="34" charset="0"/>
                <a:cs typeface="Calibri" pitchFamily="34" charset="0"/>
              </a:rPr>
              <a:t>    Significance</a:t>
            </a:r>
            <a:endParaRPr lang="en-US" sz="2800" dirty="0">
              <a:latin typeface="Calibri" pitchFamily="34" charset="0"/>
              <a:cs typeface="Calibri" pitchFamily="34" charset="0"/>
            </a:endParaRPr>
          </a:p>
          <a:p>
            <a:r>
              <a:rPr lang="en-US" sz="2800" dirty="0">
                <a:latin typeface="Calibri" pitchFamily="34" charset="0"/>
                <a:cs typeface="Calibri" pitchFamily="34" charset="0"/>
              </a:rPr>
              <a:t>The problem</a:t>
            </a:r>
          </a:p>
          <a:p>
            <a:r>
              <a:rPr lang="en-US" sz="2800" dirty="0">
                <a:latin typeface="Calibri" pitchFamily="34" charset="0"/>
                <a:cs typeface="Calibri" pitchFamily="34" charset="0"/>
              </a:rPr>
              <a:t>Study design</a:t>
            </a:r>
          </a:p>
          <a:p>
            <a:r>
              <a:rPr lang="en-US" sz="2800" dirty="0">
                <a:latin typeface="Calibri" pitchFamily="34" charset="0"/>
                <a:cs typeface="Calibri" pitchFamily="34" charset="0"/>
              </a:rPr>
              <a:t>Results</a:t>
            </a:r>
          </a:p>
          <a:p>
            <a:r>
              <a:rPr lang="en-US" sz="2800" dirty="0">
                <a:latin typeface="Calibri" pitchFamily="34" charset="0"/>
                <a:cs typeface="Calibri" pitchFamily="34" charset="0"/>
              </a:rPr>
              <a:t>Implications for nursing </a:t>
            </a:r>
            <a:endParaRPr lang="en-US" sz="2800" dirty="0" smtClean="0">
              <a:latin typeface="Calibri" pitchFamily="34" charset="0"/>
              <a:cs typeface="Calibri" pitchFamily="34" charset="0"/>
            </a:endParaRPr>
          </a:p>
          <a:p>
            <a:pPr marL="0" indent="0">
              <a:buNone/>
            </a:pPr>
            <a:r>
              <a:rPr lang="en-US" sz="2800" dirty="0" smtClean="0">
                <a:latin typeface="Calibri" pitchFamily="34" charset="0"/>
                <a:cs typeface="Calibri" pitchFamily="34" charset="0"/>
              </a:rPr>
              <a:t>practice</a:t>
            </a:r>
            <a:endParaRPr lang="en-US" sz="2800" dirty="0">
              <a:latin typeface="Calibri" pitchFamily="34" charset="0"/>
              <a:cs typeface="Calibri" pitchFamily="34" charset="0"/>
            </a:endParaRPr>
          </a:p>
          <a:p>
            <a:endParaRPr lang="en-US" sz="2800" dirty="0">
              <a:latin typeface="Arial Unicode MS" pitchFamily="34" charset="-128"/>
            </a:endParaRPr>
          </a:p>
        </p:txBody>
      </p:sp>
    </p:spTree>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idx="4294967295"/>
          </p:nvPr>
        </p:nvSpPr>
        <p:spPr>
          <a:xfrm>
            <a:off x="457200" y="838200"/>
            <a:ext cx="8229600" cy="990600"/>
          </a:xfrm>
        </p:spPr>
        <p:txBody>
          <a:bodyPr anchor="ctr"/>
          <a:lstStyle/>
          <a:p>
            <a:r>
              <a:rPr lang="en-US" sz="4000" dirty="0" smtClean="0"/>
              <a:t/>
            </a:r>
            <a:br>
              <a:rPr lang="en-US" sz="4000" dirty="0" smtClean="0"/>
            </a:br>
            <a:endParaRPr lang="en-US" sz="4000" dirty="0"/>
          </a:p>
        </p:txBody>
      </p:sp>
      <p:sp>
        <p:nvSpPr>
          <p:cNvPr id="40962" name="Content Placeholder 2"/>
          <p:cNvSpPr>
            <a:spLocks noGrp="1"/>
          </p:cNvSpPr>
          <p:nvPr>
            <p:ph idx="4294967295"/>
          </p:nvPr>
        </p:nvSpPr>
        <p:spPr/>
        <p:txBody>
          <a:bodyPr/>
          <a:lstStyle/>
          <a:p>
            <a:endParaRPr lang="en-US" dirty="0"/>
          </a:p>
        </p:txBody>
      </p:sp>
      <p:sp>
        <p:nvSpPr>
          <p:cNvPr id="4" name="Title 1"/>
          <p:cNvSpPr txBox="1">
            <a:spLocks/>
          </p:cNvSpPr>
          <p:nvPr/>
        </p:nvSpPr>
        <p:spPr>
          <a:xfrm>
            <a:off x="457200" y="304800"/>
            <a:ext cx="8229600" cy="1143000"/>
          </a:xfrm>
          <a:prstGeom prst="rect">
            <a:avLst/>
          </a:prstGeom>
        </p:spPr>
        <p:txBody>
          <a:bodyPr>
            <a:normAutofit fontScale="90000" lnSpcReduction="20000"/>
          </a:bodyPr>
          <a:lst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imes New Roman" pitchFamily="18" charset="0"/>
                <a:cs typeface="Arial" charset="0"/>
              </a:defRPr>
            </a:lvl2pPr>
            <a:lvl3pPr algn="l" rtl="0" fontAlgn="base">
              <a:spcBef>
                <a:spcPct val="0"/>
              </a:spcBef>
              <a:spcAft>
                <a:spcPct val="0"/>
              </a:spcAft>
              <a:defRPr sz="4400">
                <a:solidFill>
                  <a:schemeClr val="tx2"/>
                </a:solidFill>
                <a:latin typeface="Times New Roman" pitchFamily="18" charset="0"/>
                <a:cs typeface="Arial" charset="0"/>
              </a:defRPr>
            </a:lvl3pPr>
            <a:lvl4pPr algn="l" rtl="0" fontAlgn="base">
              <a:spcBef>
                <a:spcPct val="0"/>
              </a:spcBef>
              <a:spcAft>
                <a:spcPct val="0"/>
              </a:spcAft>
              <a:defRPr sz="4400">
                <a:solidFill>
                  <a:schemeClr val="tx2"/>
                </a:solidFill>
                <a:latin typeface="Times New Roman" pitchFamily="18" charset="0"/>
                <a:cs typeface="Arial" charset="0"/>
              </a:defRPr>
            </a:lvl4pPr>
            <a:lvl5pPr algn="l" rtl="0" fontAlgn="base">
              <a:spcBef>
                <a:spcPct val="0"/>
              </a:spcBef>
              <a:spcAft>
                <a:spcPct val="0"/>
              </a:spcAft>
              <a:defRPr sz="4400">
                <a:solidFill>
                  <a:schemeClr val="tx2"/>
                </a:solidFill>
                <a:latin typeface="Times New Roman" pitchFamily="18" charset="0"/>
                <a:cs typeface="Arial" charset="0"/>
              </a:defRPr>
            </a:lvl5pPr>
            <a:lvl6pPr marL="457200" algn="l" rtl="0" fontAlgn="base">
              <a:spcBef>
                <a:spcPct val="0"/>
              </a:spcBef>
              <a:spcAft>
                <a:spcPct val="0"/>
              </a:spcAft>
              <a:defRPr sz="4400">
                <a:solidFill>
                  <a:schemeClr val="tx2"/>
                </a:solidFill>
                <a:latin typeface="Times New Roman" pitchFamily="18" charset="0"/>
                <a:cs typeface="Arial" charset="0"/>
              </a:defRPr>
            </a:lvl6pPr>
            <a:lvl7pPr marL="914400" algn="l" rtl="0" fontAlgn="base">
              <a:spcBef>
                <a:spcPct val="0"/>
              </a:spcBef>
              <a:spcAft>
                <a:spcPct val="0"/>
              </a:spcAft>
              <a:defRPr sz="4400">
                <a:solidFill>
                  <a:schemeClr val="tx2"/>
                </a:solidFill>
                <a:latin typeface="Times New Roman" pitchFamily="18" charset="0"/>
                <a:cs typeface="Arial" charset="0"/>
              </a:defRPr>
            </a:lvl7pPr>
            <a:lvl8pPr marL="1371600" algn="l" rtl="0" fontAlgn="base">
              <a:spcBef>
                <a:spcPct val="0"/>
              </a:spcBef>
              <a:spcAft>
                <a:spcPct val="0"/>
              </a:spcAft>
              <a:defRPr sz="4400">
                <a:solidFill>
                  <a:schemeClr val="tx2"/>
                </a:solidFill>
                <a:latin typeface="Times New Roman" pitchFamily="18" charset="0"/>
                <a:cs typeface="Arial" charset="0"/>
              </a:defRPr>
            </a:lvl8pPr>
            <a:lvl9pPr marL="1828800" algn="l" rtl="0" fontAlgn="base">
              <a:spcBef>
                <a:spcPct val="0"/>
              </a:spcBef>
              <a:spcAft>
                <a:spcPct val="0"/>
              </a:spcAft>
              <a:defRPr sz="4400">
                <a:solidFill>
                  <a:schemeClr val="tx2"/>
                </a:solidFill>
                <a:latin typeface="Times New Roman" pitchFamily="18" charset="0"/>
                <a:cs typeface="Arial" charset="0"/>
              </a:defRPr>
            </a:lvl9pPr>
          </a:lstStyle>
          <a:p>
            <a:endParaRPr lang="en-US" b="1" dirty="0" smtClean="0"/>
          </a:p>
          <a:p>
            <a:r>
              <a:rPr lang="en-US" dirty="0" smtClean="0">
                <a:latin typeface="Calibri" pitchFamily="34" charset="0"/>
                <a:cs typeface="Calibri" pitchFamily="34" charset="0"/>
              </a:rPr>
              <a:t>Results – Sample Description (n = 238)</a:t>
            </a:r>
            <a:endParaRPr lang="en-US" dirty="0">
              <a:latin typeface="Calibri" pitchFamily="34" charset="0"/>
              <a:cs typeface="Calibri" pitchFamily="34" charset="0"/>
            </a:endParaRPr>
          </a:p>
        </p:txBody>
      </p:sp>
      <p:pic>
        <p:nvPicPr>
          <p:cNvPr id="5" name="Picture 2"/>
          <p:cNvPicPr>
            <a:picLocks noChangeAspect="1" noChangeArrowheads="1"/>
          </p:cNvPicPr>
          <p:nvPr/>
        </p:nvPicPr>
        <p:blipFill>
          <a:blip r:embed="rId3" cstate="print"/>
          <a:srcRect l="25798" t="41753" r="23693" b="12452"/>
          <a:stretch>
            <a:fillRect/>
          </a:stretch>
        </p:blipFill>
        <p:spPr bwMode="auto">
          <a:xfrm>
            <a:off x="0" y="1676314"/>
            <a:ext cx="9144000" cy="5181686"/>
          </a:xfrm>
          <a:prstGeom prst="rect">
            <a:avLst/>
          </a:prstGeom>
          <a:noFill/>
          <a:ln w="9525">
            <a:noFill/>
            <a:miter lim="800000"/>
            <a:headEnd/>
            <a:tailEnd/>
          </a:ln>
        </p:spPr>
      </p:pic>
    </p:spTree>
  </p:cSld>
  <p:clrMapOvr>
    <a:masterClrMapping/>
  </p:clrMapOvr>
  <p:transition spd="slow">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800" y="228600"/>
            <a:ext cx="8686800" cy="1143000"/>
          </a:xfrm>
        </p:spPr>
        <p:txBody>
          <a:bodyPr anchor="ctr">
            <a:normAutofit/>
          </a:bodyPr>
          <a:lstStyle/>
          <a:p>
            <a:r>
              <a:rPr lang="en-US" sz="4000" dirty="0">
                <a:latin typeface="Calibri" pitchFamily="34" charset="0"/>
                <a:cs typeface="Calibri" pitchFamily="34" charset="0"/>
              </a:rPr>
              <a:t>Reasons women gave for discontinuation</a:t>
            </a:r>
          </a:p>
        </p:txBody>
      </p:sp>
      <p:pic>
        <p:nvPicPr>
          <p:cNvPr id="43010" name="Content Placeholder 3" descr="Picture1.jpg"/>
          <p:cNvPicPr>
            <a:picLocks noGrp="1" noChangeAspect="1"/>
          </p:cNvPicPr>
          <p:nvPr>
            <p:ph idx="4294967295"/>
          </p:nvPr>
        </p:nvPicPr>
        <p:blipFill>
          <a:blip r:embed="rId3" cstate="print"/>
          <a:srcRect/>
          <a:stretch>
            <a:fillRect/>
          </a:stretch>
        </p:blipFill>
        <p:spPr>
          <a:xfrm>
            <a:off x="1981200" y="1219200"/>
            <a:ext cx="5302250" cy="5149850"/>
          </a:xfrm>
        </p:spPr>
      </p:pic>
      <p:sp>
        <p:nvSpPr>
          <p:cNvPr id="5" name="TextBox 4"/>
          <p:cNvSpPr txBox="1"/>
          <p:nvPr/>
        </p:nvSpPr>
        <p:spPr>
          <a:xfrm>
            <a:off x="8915400" y="15697200"/>
            <a:ext cx="6400800" cy="400050"/>
          </a:xfrm>
          <a:prstGeom prst="rect">
            <a:avLst/>
          </a:prstGeom>
          <a:noFill/>
        </p:spPr>
        <p:txBody>
          <a:bodyPr lIns="91428" tIns="45714" rIns="91428" bIns="45714">
            <a:spAutoFit/>
          </a:bodyPr>
          <a:lstStyle/>
          <a:p>
            <a:pPr fontAlgn="auto">
              <a:spcBef>
                <a:spcPts val="0"/>
              </a:spcBef>
              <a:spcAft>
                <a:spcPts val="0"/>
              </a:spcAft>
              <a:defRPr/>
            </a:pPr>
            <a:r>
              <a:rPr lang="en-US" sz="2000" b="1" dirty="0">
                <a:latin typeface="Arial" pitchFamily="34" charset="0"/>
                <a:cs typeface="Arial" pitchFamily="34" charset="0"/>
              </a:rPr>
              <a:t>Key:  </a:t>
            </a:r>
            <a:r>
              <a:rPr lang="en-US" sz="2000" b="1" dirty="0">
                <a:solidFill>
                  <a:schemeClr val="tx2">
                    <a:lumMod val="60000"/>
                    <a:lumOff val="40000"/>
                  </a:schemeClr>
                </a:solidFill>
                <a:latin typeface="Arial" pitchFamily="34" charset="0"/>
                <a:cs typeface="Arial" pitchFamily="34" charset="0"/>
              </a:rPr>
              <a:t>Maternal Problems      </a:t>
            </a:r>
            <a:r>
              <a:rPr lang="en-US" sz="2000" b="1" dirty="0">
                <a:solidFill>
                  <a:srgbClr val="FF0000"/>
                </a:solidFill>
                <a:latin typeface="Arial" pitchFamily="34" charset="0"/>
                <a:cs typeface="Arial" pitchFamily="34" charset="0"/>
              </a:rPr>
              <a:t>Infant Problems </a:t>
            </a:r>
          </a:p>
        </p:txBody>
      </p:sp>
      <p:sp>
        <p:nvSpPr>
          <p:cNvPr id="6" name="TextBox 5"/>
          <p:cNvSpPr txBox="1"/>
          <p:nvPr/>
        </p:nvSpPr>
        <p:spPr>
          <a:xfrm>
            <a:off x="2133600" y="6400800"/>
            <a:ext cx="5070475" cy="646113"/>
          </a:xfrm>
          <a:prstGeom prst="rect">
            <a:avLst/>
          </a:prstGeom>
          <a:noFill/>
        </p:spPr>
        <p:txBody>
          <a:bodyPr>
            <a:spAutoFit/>
          </a:bodyPr>
          <a:lstStyle/>
          <a:p>
            <a:pPr fontAlgn="auto">
              <a:spcBef>
                <a:spcPts val="0"/>
              </a:spcBef>
              <a:spcAft>
                <a:spcPts val="0"/>
              </a:spcAft>
              <a:defRPr/>
            </a:pPr>
            <a:r>
              <a:rPr lang="en-US" b="1" dirty="0">
                <a:latin typeface="Arial" pitchFamily="34" charset="0"/>
                <a:cs typeface="Arial" pitchFamily="34" charset="0"/>
              </a:rPr>
              <a:t>Key:  </a:t>
            </a:r>
            <a:r>
              <a:rPr lang="en-US" b="1" dirty="0">
                <a:solidFill>
                  <a:srgbClr val="279ACD"/>
                </a:solidFill>
                <a:latin typeface="Arial" pitchFamily="34" charset="0"/>
                <a:cs typeface="Arial" pitchFamily="34" charset="0"/>
              </a:rPr>
              <a:t>Maternal Problems      </a:t>
            </a:r>
            <a:r>
              <a:rPr lang="en-US" b="1" dirty="0">
                <a:solidFill>
                  <a:srgbClr val="FF0000"/>
                </a:solidFill>
                <a:latin typeface="Arial" pitchFamily="34" charset="0"/>
                <a:cs typeface="Arial" pitchFamily="34" charset="0"/>
              </a:rPr>
              <a:t>Infant Problems </a:t>
            </a:r>
          </a:p>
          <a:p>
            <a:pPr fontAlgn="auto">
              <a:spcBef>
                <a:spcPts val="0"/>
              </a:spcBef>
              <a:spcAft>
                <a:spcPts val="0"/>
              </a:spcAft>
              <a:defRPr/>
            </a:pPr>
            <a:endParaRPr lang="en-US" dirty="0">
              <a:latin typeface="+mn-lt"/>
              <a:cs typeface="+mn-cs"/>
            </a:endParaRPr>
          </a:p>
        </p:txBody>
      </p:sp>
    </p:spTree>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idx="4294967295"/>
          </p:nvPr>
        </p:nvSpPr>
        <p:spPr/>
        <p:txBody>
          <a:bodyPr anchor="ctr"/>
          <a:lstStyle/>
          <a:p>
            <a:r>
              <a:rPr lang="en-US" dirty="0">
                <a:latin typeface="Calibri" pitchFamily="34" charset="0"/>
                <a:cs typeface="Calibri" pitchFamily="34" charset="0"/>
              </a:rPr>
              <a:t>Influence of background variables</a:t>
            </a:r>
          </a:p>
        </p:txBody>
      </p:sp>
      <p:sp>
        <p:nvSpPr>
          <p:cNvPr id="45058" name="Content Placeholder 2"/>
          <p:cNvSpPr>
            <a:spLocks noGrp="1"/>
          </p:cNvSpPr>
          <p:nvPr>
            <p:ph idx="4294967295"/>
          </p:nvPr>
        </p:nvSpPr>
        <p:spPr/>
        <p:txBody>
          <a:bodyPr/>
          <a:lstStyle/>
          <a:p>
            <a:r>
              <a:rPr lang="en-US" dirty="0">
                <a:latin typeface="Calibri" pitchFamily="34" charset="0"/>
                <a:cs typeface="Calibri" pitchFamily="34" charset="0"/>
              </a:rPr>
              <a:t>Maternal education </a:t>
            </a:r>
          </a:p>
          <a:p>
            <a:r>
              <a:rPr lang="en-US" dirty="0">
                <a:latin typeface="Calibri" pitchFamily="34" charset="0"/>
                <a:cs typeface="Calibri" pitchFamily="34" charset="0"/>
              </a:rPr>
              <a:t>Breastfeeding </a:t>
            </a:r>
            <a:r>
              <a:rPr lang="en-US" dirty="0" smtClean="0">
                <a:latin typeface="Calibri" pitchFamily="34" charset="0"/>
                <a:cs typeface="Calibri" pitchFamily="34" charset="0"/>
              </a:rPr>
              <a:t>support</a:t>
            </a:r>
            <a:endParaRPr lang="en-US" dirty="0">
              <a:latin typeface="Calibri" pitchFamily="34" charset="0"/>
              <a:cs typeface="Calibri" pitchFamily="34" charset="0"/>
            </a:endParaRPr>
          </a:p>
          <a:p>
            <a:r>
              <a:rPr lang="en-US" dirty="0">
                <a:latin typeface="Calibri" pitchFamily="34" charset="0"/>
                <a:cs typeface="Calibri" pitchFamily="34" charset="0"/>
              </a:rPr>
              <a:t>Ethnicity</a:t>
            </a:r>
          </a:p>
          <a:p>
            <a:pPr lvl="1"/>
            <a:r>
              <a:rPr lang="en-US" dirty="0">
                <a:latin typeface="Calibri" pitchFamily="34" charset="0"/>
                <a:cs typeface="Calibri" pitchFamily="34" charset="0"/>
              </a:rPr>
              <a:t>Women who self reported Hispanic ethnicity were more likely to stop breastfeeding due to a perception of insufficient milk (OR 2.66, p = .01, 95% CI 1.21 – 5.83)</a:t>
            </a:r>
          </a:p>
          <a:p>
            <a:endParaRPr lang="en-US" dirty="0"/>
          </a:p>
        </p:txBody>
      </p:sp>
      <p:pic>
        <p:nvPicPr>
          <p:cNvPr id="45059" name="Picture 6889" descr="breastfeeding"/>
          <p:cNvPicPr>
            <a:picLocks noChangeAspect="1" noChangeArrowheads="1"/>
          </p:cNvPicPr>
          <p:nvPr/>
        </p:nvPicPr>
        <p:blipFill>
          <a:blip r:embed="rId3" cstate="print"/>
          <a:srcRect/>
          <a:stretch>
            <a:fillRect/>
          </a:stretch>
        </p:blipFill>
        <p:spPr bwMode="auto">
          <a:xfrm>
            <a:off x="7467600" y="4876800"/>
            <a:ext cx="1379538" cy="1828800"/>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xmlns=""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normAutofit fontScale="90000"/>
          </a:bodyPr>
          <a:lstStyle/>
          <a:p>
            <a:r>
              <a:rPr lang="en-US" sz="4000" dirty="0">
                <a:latin typeface="Calibri" pitchFamily="34" charset="0"/>
                <a:cs typeface="Calibri" pitchFamily="34" charset="0"/>
              </a:rPr>
              <a:t>Breastfeeding discontinuation rates and reasons among Hispanic women</a:t>
            </a:r>
          </a:p>
        </p:txBody>
      </p:sp>
      <p:grpSp>
        <p:nvGrpSpPr>
          <p:cNvPr id="47106" name="Content Placeholder 3"/>
          <p:cNvGrpSpPr>
            <a:grpSpLocks noGrp="1"/>
          </p:cNvGrpSpPr>
          <p:nvPr/>
        </p:nvGrpSpPr>
        <p:grpSpPr bwMode="auto">
          <a:xfrm>
            <a:off x="828675" y="2546350"/>
            <a:ext cx="7715250" cy="3556000"/>
            <a:chOff x="18920841" y="12162810"/>
            <a:chExt cx="9450318" cy="3691507"/>
          </a:xfrm>
        </p:grpSpPr>
        <p:graphicFrame>
          <p:nvGraphicFramePr>
            <p:cNvPr id="5" name="Chart 4"/>
            <p:cNvGraphicFramePr/>
            <p:nvPr/>
          </p:nvGraphicFramePr>
          <p:xfrm>
            <a:off x="18934800" y="12170233"/>
            <a:ext cx="9422400" cy="3673930"/>
          </p:xfrm>
          <a:graphic>
            <a:graphicData uri="http://schemas.openxmlformats.org/drawingml/2006/chart">
              <c:chart xmlns:c="http://schemas.openxmlformats.org/drawingml/2006/chart" xmlns:r="http://schemas.openxmlformats.org/officeDocument/2006/relationships" r:id="rId3"/>
            </a:graphicData>
          </a:graphic>
        </p:graphicFrame>
        <p:sp>
          <p:nvSpPr>
            <p:cNvPr id="47108" name="TextBox 32"/>
            <p:cNvSpPr txBox="1">
              <a:spLocks noChangeArrowheads="1"/>
            </p:cNvSpPr>
            <p:nvPr/>
          </p:nvSpPr>
          <p:spPr bwMode="auto">
            <a:xfrm>
              <a:off x="26453872" y="12332553"/>
              <a:ext cx="1812283" cy="411999"/>
            </a:xfrm>
            <a:prstGeom prst="rect">
              <a:avLst/>
            </a:prstGeom>
            <a:noFill/>
            <a:ln w="9525">
              <a:noFill/>
              <a:miter lim="800000"/>
              <a:headEnd/>
              <a:tailEnd/>
            </a:ln>
          </p:spPr>
          <p:txBody>
            <a:bodyPr>
              <a:spAutoFit/>
            </a:bodyPr>
            <a:lstStyle/>
            <a:p>
              <a:r>
                <a:rPr lang="en-US" sz="2000" b="1">
                  <a:solidFill>
                    <a:srgbClr val="990000"/>
                  </a:solidFill>
                  <a:latin typeface="Arial" charset="0"/>
                </a:rPr>
                <a:t>Hispanic</a:t>
              </a:r>
            </a:p>
          </p:txBody>
        </p:sp>
      </p:grpSp>
    </p:spTree>
  </p:cSld>
  <p:clrMapOvr>
    <a:masterClrMapping/>
  </p:clrMapOvr>
  <mc:AlternateContent xmlns:mc="http://schemas.openxmlformats.org/markup-compatibility/2006">
    <mc:Choice xmlns:p14="http://schemas.microsoft.com/office/powerpoint/2010/main" xmlns=""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457200"/>
            <a:ext cx="8686800" cy="1143000"/>
          </a:xfrm>
        </p:spPr>
        <p:txBody>
          <a:bodyPr anchor="ctr">
            <a:normAutofit fontScale="90000"/>
          </a:bodyPr>
          <a:lstStyle/>
          <a:p>
            <a:r>
              <a:rPr lang="en-US" sz="4000" dirty="0">
                <a:latin typeface="Calibri" pitchFamily="34" charset="0"/>
                <a:cs typeface="Calibri" pitchFamily="34" charset="0"/>
              </a:rPr>
              <a:t>Breastfeeding discontinuation rates and reasons among non- Hispanic women</a:t>
            </a:r>
          </a:p>
        </p:txBody>
      </p:sp>
      <p:grpSp>
        <p:nvGrpSpPr>
          <p:cNvPr id="49154" name="Content Placeholder 3"/>
          <p:cNvGrpSpPr>
            <a:grpSpLocks noGrp="1"/>
          </p:cNvGrpSpPr>
          <p:nvPr/>
        </p:nvGrpSpPr>
        <p:grpSpPr bwMode="auto">
          <a:xfrm>
            <a:off x="828675" y="2546350"/>
            <a:ext cx="7715250" cy="3556000"/>
            <a:chOff x="19190208" y="15324511"/>
            <a:chExt cx="8253984" cy="3445405"/>
          </a:xfrm>
        </p:grpSpPr>
        <p:graphicFrame>
          <p:nvGraphicFramePr>
            <p:cNvPr id="5" name="Chart 4"/>
            <p:cNvGraphicFramePr/>
            <p:nvPr/>
          </p:nvGraphicFramePr>
          <p:xfrm>
            <a:off x="19202400" y="15331439"/>
            <a:ext cx="8229600" cy="3429000"/>
          </p:xfrm>
          <a:graphic>
            <a:graphicData uri="http://schemas.openxmlformats.org/drawingml/2006/chart">
              <c:chart xmlns:c="http://schemas.openxmlformats.org/drawingml/2006/chart" xmlns:r="http://schemas.openxmlformats.org/officeDocument/2006/relationships" r:id="rId3"/>
            </a:graphicData>
          </a:graphic>
        </p:graphicFrame>
        <p:sp>
          <p:nvSpPr>
            <p:cNvPr id="49156" name="TextBox 33"/>
            <p:cNvSpPr txBox="1">
              <a:spLocks noChangeArrowheads="1"/>
            </p:cNvSpPr>
            <p:nvPr/>
          </p:nvSpPr>
          <p:spPr bwMode="auto">
            <a:xfrm>
              <a:off x="25450328" y="15482938"/>
              <a:ext cx="1829124" cy="679852"/>
            </a:xfrm>
            <a:prstGeom prst="rect">
              <a:avLst/>
            </a:prstGeom>
            <a:noFill/>
            <a:ln w="9525">
              <a:noFill/>
              <a:miter lim="800000"/>
              <a:headEnd/>
              <a:tailEnd/>
            </a:ln>
          </p:spPr>
          <p:txBody>
            <a:bodyPr>
              <a:spAutoFit/>
            </a:bodyPr>
            <a:lstStyle/>
            <a:p>
              <a:r>
                <a:rPr lang="en-US" sz="2000" b="1">
                  <a:solidFill>
                    <a:srgbClr val="990000"/>
                  </a:solidFill>
                  <a:latin typeface="Arial" charset="0"/>
                </a:rPr>
                <a:t>Non-Hispanic</a:t>
              </a:r>
            </a:p>
          </p:txBody>
        </p:sp>
      </p:grpSp>
    </p:spTree>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chor="ctr">
            <a:normAutofit fontScale="90000"/>
          </a:bodyPr>
          <a:lstStyle/>
          <a:p>
            <a:r>
              <a:rPr lang="en-US" sz="4000" dirty="0">
                <a:latin typeface="Calibri" pitchFamily="34" charset="0"/>
                <a:cs typeface="Calibri" pitchFamily="34" charset="0"/>
              </a:rPr>
              <a:t>Comparison of PIM rates over time for Hispanic/Non-Hispanic Women</a:t>
            </a:r>
          </a:p>
        </p:txBody>
      </p:sp>
      <p:graphicFrame>
        <p:nvGraphicFramePr>
          <p:cNvPr id="4" name="Content Placeholder 3"/>
          <p:cNvGraphicFramePr>
            <a:graphicFrameLocks noGrp="1"/>
          </p:cNvGraphicFramePr>
          <p:nvPr>
            <p:ph idx="4294967295"/>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idx="4294967295"/>
          </p:nvPr>
        </p:nvSpPr>
        <p:spPr/>
        <p:txBody>
          <a:bodyPr anchor="ctr"/>
          <a:lstStyle/>
          <a:p>
            <a:r>
              <a:rPr lang="en-US" dirty="0">
                <a:latin typeface="Calibri" pitchFamily="34" charset="0"/>
                <a:cs typeface="Calibri" pitchFamily="34" charset="0"/>
              </a:rPr>
              <a:t>Limitations</a:t>
            </a:r>
          </a:p>
        </p:txBody>
      </p:sp>
      <p:sp>
        <p:nvSpPr>
          <p:cNvPr id="53250" name="Content Placeholder 2"/>
          <p:cNvSpPr>
            <a:spLocks noGrp="1"/>
          </p:cNvSpPr>
          <p:nvPr>
            <p:ph idx="4294967295"/>
          </p:nvPr>
        </p:nvSpPr>
        <p:spPr/>
        <p:txBody>
          <a:bodyPr/>
          <a:lstStyle/>
          <a:p>
            <a:r>
              <a:rPr lang="en-US" dirty="0" smtClean="0">
                <a:latin typeface="Calibri" pitchFamily="34" charset="0"/>
                <a:cs typeface="Calibri" pitchFamily="34" charset="0"/>
              </a:rPr>
              <a:t>Secondary </a:t>
            </a:r>
            <a:r>
              <a:rPr lang="en-US" dirty="0">
                <a:latin typeface="Calibri" pitchFamily="34" charset="0"/>
                <a:cs typeface="Calibri" pitchFamily="34" charset="0"/>
              </a:rPr>
              <a:t>analysis of data</a:t>
            </a:r>
          </a:p>
          <a:p>
            <a:r>
              <a:rPr lang="en-US" dirty="0">
                <a:latin typeface="Calibri" pitchFamily="34" charset="0"/>
                <a:cs typeface="Calibri" pitchFamily="34" charset="0"/>
              </a:rPr>
              <a:t>No actual measures of milk supply</a:t>
            </a:r>
          </a:p>
          <a:p>
            <a:r>
              <a:rPr lang="en-US" dirty="0">
                <a:latin typeface="Calibri" pitchFamily="34" charset="0"/>
                <a:cs typeface="Calibri" pitchFamily="34" charset="0"/>
              </a:rPr>
              <a:t>How long did women intend to breastfeed</a:t>
            </a:r>
          </a:p>
          <a:p>
            <a:r>
              <a:rPr lang="en-US" dirty="0">
                <a:latin typeface="Calibri" pitchFamily="34" charset="0"/>
                <a:cs typeface="Calibri" pitchFamily="34" charset="0"/>
              </a:rPr>
              <a:t>Women may have had multiple reasons for </a:t>
            </a:r>
            <a:r>
              <a:rPr lang="en-US" dirty="0" smtClean="0">
                <a:latin typeface="Calibri" pitchFamily="34" charset="0"/>
                <a:cs typeface="Calibri" pitchFamily="34" charset="0"/>
              </a:rPr>
              <a:t>discontinuation</a:t>
            </a:r>
            <a:endParaRPr lang="en-US" dirty="0">
              <a:latin typeface="Calibri" pitchFamily="34" charset="0"/>
              <a:cs typeface="Calibri" pitchFamily="34" charset="0"/>
            </a:endParaRPr>
          </a:p>
        </p:txBody>
      </p:sp>
    </p:spTree>
  </p:cSld>
  <p:clrMapOvr>
    <a:masterClrMapping/>
  </p:clrMapOvr>
  <mc:AlternateContent xmlns:mc="http://schemas.openxmlformats.org/markup-compatibility/2006">
    <mc:Choice xmlns:p14="http://schemas.microsoft.com/office/powerpoint/2010/main" xmlns=""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idx="4294967295"/>
          </p:nvPr>
        </p:nvSpPr>
        <p:spPr/>
        <p:txBody>
          <a:bodyPr anchor="ctr"/>
          <a:lstStyle/>
          <a:p>
            <a:r>
              <a:rPr lang="en-US" dirty="0">
                <a:latin typeface="Calibri" pitchFamily="34" charset="0"/>
                <a:cs typeface="Calibri" pitchFamily="34" charset="0"/>
              </a:rPr>
              <a:t>Conclusions</a:t>
            </a:r>
          </a:p>
        </p:txBody>
      </p:sp>
      <p:sp>
        <p:nvSpPr>
          <p:cNvPr id="3" name="Content Placeholder 2"/>
          <p:cNvSpPr>
            <a:spLocks noGrp="1"/>
          </p:cNvSpPr>
          <p:nvPr>
            <p:ph idx="4294967295"/>
          </p:nvPr>
        </p:nvSpPr>
        <p:spPr/>
        <p:txBody>
          <a:bodyPr>
            <a:normAutofit lnSpcReduction="10000"/>
          </a:bodyPr>
          <a:lstStyle/>
          <a:p>
            <a:pPr>
              <a:lnSpc>
                <a:spcPct val="90000"/>
              </a:lnSpc>
            </a:pPr>
            <a:r>
              <a:rPr lang="en-US" dirty="0">
                <a:latin typeface="Calibri" pitchFamily="34" charset="0"/>
                <a:cs typeface="Calibri" pitchFamily="34" charset="0"/>
              </a:rPr>
              <a:t>Almost half the women stopped because of PIM</a:t>
            </a:r>
          </a:p>
          <a:p>
            <a:pPr>
              <a:lnSpc>
                <a:spcPct val="90000"/>
              </a:lnSpc>
            </a:pPr>
            <a:r>
              <a:rPr lang="en-US" dirty="0">
                <a:latin typeface="Calibri" pitchFamily="34" charset="0"/>
                <a:cs typeface="Calibri" pitchFamily="34" charset="0"/>
              </a:rPr>
              <a:t>Three month mark may be a significant time in women’s lives</a:t>
            </a:r>
          </a:p>
          <a:p>
            <a:pPr lvl="1">
              <a:lnSpc>
                <a:spcPct val="90000"/>
              </a:lnSpc>
            </a:pPr>
            <a:r>
              <a:rPr lang="en-US" dirty="0">
                <a:latin typeface="Calibri" pitchFamily="34" charset="0"/>
                <a:cs typeface="Calibri" pitchFamily="34" charset="0"/>
              </a:rPr>
              <a:t>Introduction of solids?</a:t>
            </a:r>
          </a:p>
          <a:p>
            <a:pPr lvl="1">
              <a:lnSpc>
                <a:spcPct val="90000"/>
              </a:lnSpc>
            </a:pPr>
            <a:r>
              <a:rPr lang="en-US" dirty="0">
                <a:latin typeface="Calibri" pitchFamily="34" charset="0"/>
                <a:cs typeface="Calibri" pitchFamily="34" charset="0"/>
              </a:rPr>
              <a:t>Growth spurt?</a:t>
            </a:r>
          </a:p>
          <a:p>
            <a:pPr lvl="1">
              <a:lnSpc>
                <a:spcPct val="90000"/>
              </a:lnSpc>
            </a:pPr>
            <a:r>
              <a:rPr lang="en-US" dirty="0">
                <a:latin typeface="Calibri" pitchFamily="34" charset="0"/>
                <a:cs typeface="Calibri" pitchFamily="34" charset="0"/>
              </a:rPr>
              <a:t>Return to work?</a:t>
            </a:r>
          </a:p>
          <a:p>
            <a:pPr>
              <a:lnSpc>
                <a:spcPct val="90000"/>
              </a:lnSpc>
            </a:pPr>
            <a:r>
              <a:rPr lang="en-US" dirty="0">
                <a:latin typeface="Calibri" pitchFamily="34" charset="0"/>
                <a:cs typeface="Calibri" pitchFamily="34" charset="0"/>
              </a:rPr>
              <a:t>Hispanic women are more likely to discontinue due to PIM</a:t>
            </a:r>
          </a:p>
          <a:p>
            <a:pPr lvl="1">
              <a:lnSpc>
                <a:spcPct val="90000"/>
              </a:lnSpc>
            </a:pPr>
            <a:endParaRPr lang="en-US" dirty="0"/>
          </a:p>
          <a:p>
            <a:pPr>
              <a:lnSpc>
                <a:spcPct val="90000"/>
              </a:lnSpc>
            </a:pPr>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idx="4294967295"/>
          </p:nvPr>
        </p:nvSpPr>
        <p:spPr/>
        <p:txBody>
          <a:bodyPr anchor="ctr"/>
          <a:lstStyle/>
          <a:p>
            <a:r>
              <a:rPr lang="en-US" dirty="0">
                <a:latin typeface="Calibri" pitchFamily="34" charset="0"/>
                <a:cs typeface="Calibri" pitchFamily="34" charset="0"/>
              </a:rPr>
              <a:t>Implications for </a:t>
            </a:r>
            <a:r>
              <a:rPr lang="en-US" dirty="0" smtClean="0">
                <a:latin typeface="Calibri" pitchFamily="34" charset="0"/>
                <a:cs typeface="Calibri" pitchFamily="34" charset="0"/>
              </a:rPr>
              <a:t>Nursing</a:t>
            </a:r>
            <a:endParaRPr lang="en-US" dirty="0">
              <a:latin typeface="Calibri" pitchFamily="34" charset="0"/>
              <a:cs typeface="Calibri" pitchFamily="34" charset="0"/>
            </a:endParaRPr>
          </a:p>
        </p:txBody>
      </p:sp>
      <p:sp>
        <p:nvSpPr>
          <p:cNvPr id="57346" name="Content Placeholder 2"/>
          <p:cNvSpPr>
            <a:spLocks noGrp="1"/>
          </p:cNvSpPr>
          <p:nvPr>
            <p:ph idx="4294967295"/>
          </p:nvPr>
        </p:nvSpPr>
        <p:spPr/>
        <p:txBody>
          <a:bodyPr/>
          <a:lstStyle/>
          <a:p>
            <a:r>
              <a:rPr lang="en-US" dirty="0" smtClean="0">
                <a:latin typeface="Calibri" pitchFamily="34" charset="0"/>
                <a:cs typeface="Calibri" pitchFamily="34" charset="0"/>
              </a:rPr>
              <a:t>Education </a:t>
            </a:r>
          </a:p>
          <a:p>
            <a:pPr>
              <a:buFont typeface="Wingdings" pitchFamily="2" charset="2"/>
              <a:buChar char="§"/>
            </a:pPr>
            <a:r>
              <a:rPr lang="en-US" dirty="0" smtClean="0">
                <a:latin typeface="Calibri" pitchFamily="34" charset="0"/>
                <a:cs typeface="Calibri" pitchFamily="34" charset="0"/>
              </a:rPr>
              <a:t>Infant Cues</a:t>
            </a:r>
          </a:p>
          <a:p>
            <a:pPr>
              <a:buFont typeface="Wingdings" pitchFamily="2" charset="2"/>
              <a:buChar char="§"/>
            </a:pPr>
            <a:r>
              <a:rPr lang="en-US" dirty="0" smtClean="0">
                <a:latin typeface="Calibri" pitchFamily="34" charset="0"/>
                <a:cs typeface="Calibri" pitchFamily="34" charset="0"/>
              </a:rPr>
              <a:t>Infant output</a:t>
            </a:r>
          </a:p>
          <a:p>
            <a:pPr>
              <a:buFont typeface="Wingdings" pitchFamily="2" charset="2"/>
              <a:buChar char="§"/>
            </a:pPr>
            <a:r>
              <a:rPr lang="en-US" dirty="0" smtClean="0">
                <a:latin typeface="Calibri" pitchFamily="34" charset="0"/>
                <a:cs typeface="Calibri" pitchFamily="34" charset="0"/>
              </a:rPr>
              <a:t>Supply and Demand</a:t>
            </a:r>
          </a:p>
          <a:p>
            <a:r>
              <a:rPr lang="en-US" dirty="0" smtClean="0">
                <a:latin typeface="Calibri" pitchFamily="34" charset="0"/>
                <a:cs typeface="Calibri" pitchFamily="34" charset="0"/>
              </a:rPr>
              <a:t>Understand reasons for discontinuation</a:t>
            </a:r>
          </a:p>
          <a:p>
            <a:r>
              <a:rPr lang="en-US" dirty="0" smtClean="0">
                <a:latin typeface="Calibri" pitchFamily="34" charset="0"/>
                <a:cs typeface="Calibri" pitchFamily="34" charset="0"/>
              </a:rPr>
              <a:t>Further research is indicated</a:t>
            </a:r>
          </a:p>
          <a:p>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idx="4294967295"/>
          </p:nvPr>
        </p:nvSpPr>
        <p:spPr>
          <a:xfrm>
            <a:off x="533400" y="609600"/>
            <a:ext cx="8229600" cy="1143000"/>
          </a:xfrm>
        </p:spPr>
        <p:txBody>
          <a:bodyPr anchor="ctr"/>
          <a:lstStyle/>
          <a:p>
            <a:pPr algn="ctr"/>
            <a:r>
              <a:rPr lang="en-US" dirty="0" smtClean="0">
                <a:latin typeface="Calibri" pitchFamily="34" charset="0"/>
                <a:cs typeface="Calibri" pitchFamily="34" charset="0"/>
              </a:rPr>
              <a:t>References</a:t>
            </a:r>
            <a:r>
              <a:rPr lang="en-US" dirty="0"/>
              <a:t/>
            </a:r>
            <a:br>
              <a:rPr lang="en-US" dirty="0"/>
            </a:br>
            <a:endParaRPr lang="en-US" dirty="0"/>
          </a:p>
        </p:txBody>
      </p:sp>
      <p:sp>
        <p:nvSpPr>
          <p:cNvPr id="59394" name="Content Placeholder 2"/>
          <p:cNvSpPr>
            <a:spLocks noGrp="1"/>
          </p:cNvSpPr>
          <p:nvPr>
            <p:ph idx="4294967295"/>
          </p:nvPr>
        </p:nvSpPr>
        <p:spPr>
          <a:xfrm>
            <a:off x="152400" y="1828800"/>
            <a:ext cx="8991600" cy="5029200"/>
          </a:xfrm>
        </p:spPr>
        <p:txBody>
          <a:bodyPr/>
          <a:lstStyle/>
          <a:p>
            <a:pPr marL="457200" indent="-457200">
              <a:buNone/>
            </a:pPr>
            <a:r>
              <a:rPr lang="en-US" sz="1000" dirty="0" err="1">
                <a:latin typeface="Calibri" pitchFamily="34" charset="0"/>
                <a:cs typeface="Calibri" pitchFamily="34" charset="0"/>
              </a:rPr>
              <a:t>Agrasada</a:t>
            </a:r>
            <a:r>
              <a:rPr lang="en-US" sz="1000" dirty="0">
                <a:latin typeface="Calibri" pitchFamily="34" charset="0"/>
                <a:cs typeface="Calibri" pitchFamily="34" charset="0"/>
              </a:rPr>
              <a:t>, G., &amp; </a:t>
            </a:r>
            <a:r>
              <a:rPr lang="en-US" sz="1000" dirty="0" err="1">
                <a:latin typeface="Calibri" pitchFamily="34" charset="0"/>
                <a:cs typeface="Calibri" pitchFamily="34" charset="0"/>
              </a:rPr>
              <a:t>Kylberg</a:t>
            </a:r>
            <a:r>
              <a:rPr lang="en-US" sz="1000" dirty="0">
                <a:latin typeface="Calibri" pitchFamily="34" charset="0"/>
                <a:cs typeface="Calibri" pitchFamily="34" charset="0"/>
              </a:rPr>
              <a:t>, E. (2009). When and why Filipino mothers of term low birth weight infants interrupted breastfeeding exclusively. </a:t>
            </a:r>
            <a:r>
              <a:rPr lang="en-US" sz="1000" i="1" dirty="0">
                <a:latin typeface="Calibri" pitchFamily="34" charset="0"/>
                <a:cs typeface="Calibri" pitchFamily="34" charset="0"/>
              </a:rPr>
              <a:t>Breastfeeding Review</a:t>
            </a:r>
            <a:r>
              <a:rPr lang="en-US" sz="1000" dirty="0">
                <a:latin typeface="Calibri" pitchFamily="34" charset="0"/>
                <a:cs typeface="Calibri" pitchFamily="34" charset="0"/>
              </a:rPr>
              <a:t>, </a:t>
            </a:r>
            <a:r>
              <a:rPr lang="en-US" sz="1000" i="1" dirty="0">
                <a:latin typeface="Calibri" pitchFamily="34" charset="0"/>
                <a:cs typeface="Calibri" pitchFamily="34" charset="0"/>
              </a:rPr>
              <a:t>17</a:t>
            </a:r>
            <a:r>
              <a:rPr lang="en-US" sz="1000" dirty="0">
                <a:latin typeface="Calibri" pitchFamily="34" charset="0"/>
                <a:cs typeface="Calibri" pitchFamily="34" charset="0"/>
              </a:rPr>
              <a:t>(3), 5-10</a:t>
            </a:r>
          </a:p>
          <a:p>
            <a:pPr marL="457200" indent="-457200">
              <a:buNone/>
            </a:pPr>
            <a:r>
              <a:rPr lang="en-US" sz="1000" dirty="0" err="1" smtClean="0">
                <a:latin typeface="Calibri" pitchFamily="34" charset="0"/>
                <a:cs typeface="Calibri" pitchFamily="34" charset="0"/>
              </a:rPr>
              <a:t>Ahluwalia</a:t>
            </a:r>
            <a:r>
              <a:rPr lang="en-US" sz="1000" dirty="0">
                <a:latin typeface="Calibri" pitchFamily="34" charset="0"/>
                <a:cs typeface="Calibri" pitchFamily="34" charset="0"/>
              </a:rPr>
              <a:t>, I., Morrow, B., &amp; Hsia, J. (2005). Why do women stop breastfeeding? Findings from the Pregnancy Risk Assessment and Monitoring System. </a:t>
            </a:r>
            <a:r>
              <a:rPr lang="en-US" sz="1000" i="1" dirty="0">
                <a:latin typeface="Calibri" pitchFamily="34" charset="0"/>
                <a:cs typeface="Calibri" pitchFamily="34" charset="0"/>
              </a:rPr>
              <a:t>Pediatrics</a:t>
            </a:r>
            <a:r>
              <a:rPr lang="en-US" sz="1000" dirty="0">
                <a:latin typeface="Calibri" pitchFamily="34" charset="0"/>
                <a:cs typeface="Calibri" pitchFamily="34" charset="0"/>
              </a:rPr>
              <a:t>, </a:t>
            </a:r>
            <a:r>
              <a:rPr lang="en-US" sz="1000" i="1" dirty="0">
                <a:latin typeface="Calibri" pitchFamily="34" charset="0"/>
                <a:cs typeface="Calibri" pitchFamily="34" charset="0"/>
              </a:rPr>
              <a:t>116</a:t>
            </a:r>
            <a:r>
              <a:rPr lang="en-US" sz="1000" dirty="0">
                <a:latin typeface="Calibri" pitchFamily="34" charset="0"/>
                <a:cs typeface="Calibri" pitchFamily="34" charset="0"/>
              </a:rPr>
              <a:t>(6), 1408-1412. </a:t>
            </a:r>
          </a:p>
          <a:p>
            <a:pPr marL="457200" indent="-457200">
              <a:buNone/>
            </a:pPr>
            <a:r>
              <a:rPr lang="en-US" sz="1000" dirty="0" smtClean="0">
                <a:latin typeface="Calibri" pitchFamily="34" charset="0"/>
                <a:cs typeface="Calibri" pitchFamily="34" charset="0"/>
              </a:rPr>
              <a:t>American </a:t>
            </a:r>
            <a:r>
              <a:rPr lang="en-US" sz="1000" dirty="0">
                <a:latin typeface="Calibri" pitchFamily="34" charset="0"/>
                <a:cs typeface="Calibri" pitchFamily="34" charset="0"/>
              </a:rPr>
              <a:t>Academy of Pediatrics. (2012). Breastfeeding and the use of human milk. Pediatrics, 129, 827-841. </a:t>
            </a:r>
          </a:p>
          <a:p>
            <a:pPr marL="457200" indent="-457200">
              <a:buNone/>
            </a:pPr>
            <a:r>
              <a:rPr lang="en-US" sz="1000" dirty="0">
                <a:latin typeface="Calibri" pitchFamily="34" charset="0"/>
                <a:cs typeface="Calibri" pitchFamily="34" charset="0"/>
              </a:rPr>
              <a:t>Amir, L.H., &amp; </a:t>
            </a:r>
            <a:r>
              <a:rPr lang="en-US" sz="1000" dirty="0" err="1">
                <a:latin typeface="Calibri" pitchFamily="34" charset="0"/>
                <a:cs typeface="Calibri" pitchFamily="34" charset="0"/>
              </a:rPr>
              <a:t>Cwikel</a:t>
            </a:r>
            <a:r>
              <a:rPr lang="en-US" sz="1000" dirty="0">
                <a:latin typeface="Calibri" pitchFamily="34" charset="0"/>
                <a:cs typeface="Calibri" pitchFamily="34" charset="0"/>
              </a:rPr>
              <a:t>, J. (2005) Why do women stop breastfeeding? A closer look at ‘not enough milk’ among </a:t>
            </a:r>
            <a:r>
              <a:rPr lang="en-US" sz="1000" dirty="0" err="1">
                <a:latin typeface="Calibri" pitchFamily="34" charset="0"/>
                <a:cs typeface="Calibri" pitchFamily="34" charset="0"/>
              </a:rPr>
              <a:t>israeli</a:t>
            </a:r>
            <a:r>
              <a:rPr lang="en-US" sz="1000" dirty="0">
                <a:latin typeface="Calibri" pitchFamily="34" charset="0"/>
                <a:cs typeface="Calibri" pitchFamily="34" charset="0"/>
              </a:rPr>
              <a:t> women in the </a:t>
            </a:r>
            <a:r>
              <a:rPr lang="en-US" sz="1000" dirty="0" err="1">
                <a:latin typeface="Calibri" pitchFamily="34" charset="0"/>
                <a:cs typeface="Calibri" pitchFamily="34" charset="0"/>
              </a:rPr>
              <a:t>negev</a:t>
            </a:r>
            <a:r>
              <a:rPr lang="en-US" sz="1000" dirty="0">
                <a:latin typeface="Calibri" pitchFamily="34" charset="0"/>
                <a:cs typeface="Calibri" pitchFamily="34" charset="0"/>
              </a:rPr>
              <a:t> region. </a:t>
            </a:r>
            <a:r>
              <a:rPr lang="en-US" sz="1000" i="1" dirty="0">
                <a:latin typeface="Calibri" pitchFamily="34" charset="0"/>
                <a:cs typeface="Calibri" pitchFamily="34" charset="0"/>
              </a:rPr>
              <a:t>Breastfeeding Review</a:t>
            </a:r>
            <a:r>
              <a:rPr lang="en-US" sz="1000" dirty="0">
                <a:latin typeface="Calibri" pitchFamily="34" charset="0"/>
                <a:cs typeface="Calibri" pitchFamily="34" charset="0"/>
              </a:rPr>
              <a:t>, 13 (3), 7-7-13. </a:t>
            </a:r>
            <a:r>
              <a:rPr lang="en-US" sz="1000" dirty="0" err="1">
                <a:latin typeface="Calibri" pitchFamily="34" charset="0"/>
                <a:cs typeface="Calibri" pitchFamily="34" charset="0"/>
              </a:rPr>
              <a:t>doi</a:t>
            </a:r>
            <a:r>
              <a:rPr lang="en-US" sz="1000" dirty="0">
                <a:latin typeface="Calibri" pitchFamily="34" charset="0"/>
                <a:cs typeface="Calibri" pitchFamily="34" charset="0"/>
              </a:rPr>
              <a:t>: 10.2268/1818-1822.13.3.3617</a:t>
            </a:r>
          </a:p>
          <a:p>
            <a:pPr marL="457200" indent="-457200">
              <a:buNone/>
            </a:pPr>
            <a:r>
              <a:rPr lang="en-US" sz="1000" dirty="0" err="1">
                <a:latin typeface="Calibri" pitchFamily="34" charset="0"/>
                <a:cs typeface="Calibri" pitchFamily="34" charset="0"/>
              </a:rPr>
              <a:t>Arlotti</a:t>
            </a:r>
            <a:r>
              <a:rPr lang="en-US" sz="1000" dirty="0">
                <a:latin typeface="Calibri" pitchFamily="34" charset="0"/>
                <a:cs typeface="Calibri" pitchFamily="34" charset="0"/>
              </a:rPr>
              <a:t>, J., Cottrell, B., Lee, S., &amp; Curtin, J. (1998). Breastfeeding among low-income women with and without peer support. </a:t>
            </a:r>
            <a:r>
              <a:rPr lang="en-US" sz="1000" i="1" dirty="0">
                <a:latin typeface="Calibri" pitchFamily="34" charset="0"/>
                <a:cs typeface="Calibri" pitchFamily="34" charset="0"/>
              </a:rPr>
              <a:t>Journal Of Community Health Nursing</a:t>
            </a:r>
            <a:r>
              <a:rPr lang="en-US" sz="1000" dirty="0">
                <a:latin typeface="Calibri" pitchFamily="34" charset="0"/>
                <a:cs typeface="Calibri" pitchFamily="34" charset="0"/>
              </a:rPr>
              <a:t>, </a:t>
            </a:r>
            <a:r>
              <a:rPr lang="en-US" sz="1000" i="1" dirty="0">
                <a:latin typeface="Calibri" pitchFamily="34" charset="0"/>
                <a:cs typeface="Calibri" pitchFamily="34" charset="0"/>
              </a:rPr>
              <a:t>15</a:t>
            </a:r>
            <a:r>
              <a:rPr lang="en-US" sz="1000" dirty="0">
                <a:latin typeface="Calibri" pitchFamily="34" charset="0"/>
                <a:cs typeface="Calibri" pitchFamily="34" charset="0"/>
              </a:rPr>
              <a:t>(3), 163-178. </a:t>
            </a:r>
          </a:p>
          <a:p>
            <a:pPr marL="457200" indent="-457200">
              <a:buNone/>
            </a:pPr>
            <a:r>
              <a:rPr lang="en-US" sz="1000" dirty="0" err="1">
                <a:latin typeface="Calibri" pitchFamily="34" charset="0"/>
                <a:cs typeface="Calibri" pitchFamily="34" charset="0"/>
              </a:rPr>
              <a:t>Bunik</a:t>
            </a:r>
            <a:r>
              <a:rPr lang="en-US" sz="1000" dirty="0">
                <a:latin typeface="Calibri" pitchFamily="34" charset="0"/>
                <a:cs typeface="Calibri" pitchFamily="34" charset="0"/>
              </a:rPr>
              <a:t>, M., </a:t>
            </a:r>
            <a:r>
              <a:rPr lang="en-US" sz="1000" dirty="0" err="1">
                <a:latin typeface="Calibri" pitchFamily="34" charset="0"/>
                <a:cs typeface="Calibri" pitchFamily="34" charset="0"/>
              </a:rPr>
              <a:t>Shobe</a:t>
            </a:r>
            <a:r>
              <a:rPr lang="en-US" sz="1000" dirty="0">
                <a:latin typeface="Calibri" pitchFamily="34" charset="0"/>
                <a:cs typeface="Calibri" pitchFamily="34" charset="0"/>
              </a:rPr>
              <a:t>, P., O’Connor, M.E., </a:t>
            </a:r>
            <a:r>
              <a:rPr lang="en-US" sz="1000" dirty="0" err="1">
                <a:latin typeface="Calibri" pitchFamily="34" charset="0"/>
                <a:cs typeface="Calibri" pitchFamily="34" charset="0"/>
              </a:rPr>
              <a:t>Beaty</a:t>
            </a:r>
            <a:r>
              <a:rPr lang="en-US" sz="1000" dirty="0">
                <a:latin typeface="Calibri" pitchFamily="34" charset="0"/>
                <a:cs typeface="Calibri" pitchFamily="34" charset="0"/>
              </a:rPr>
              <a:t>, B., </a:t>
            </a:r>
            <a:r>
              <a:rPr lang="en-US" sz="1000" dirty="0" err="1">
                <a:latin typeface="Calibri" pitchFamily="34" charset="0"/>
                <a:cs typeface="Calibri" pitchFamily="34" charset="0"/>
              </a:rPr>
              <a:t>Langendoerfer</a:t>
            </a:r>
            <a:r>
              <a:rPr lang="en-US" sz="1000" dirty="0">
                <a:latin typeface="Calibri" pitchFamily="34" charset="0"/>
                <a:cs typeface="Calibri" pitchFamily="34" charset="0"/>
              </a:rPr>
              <a:t>, S., Crane, L., &amp; </a:t>
            </a:r>
            <a:r>
              <a:rPr lang="en-US" sz="1000" dirty="0" err="1">
                <a:latin typeface="Calibri" pitchFamily="34" charset="0"/>
                <a:cs typeface="Calibri" pitchFamily="34" charset="0"/>
              </a:rPr>
              <a:t>Kempe</a:t>
            </a:r>
            <a:r>
              <a:rPr lang="en-US" sz="1000" dirty="0">
                <a:latin typeface="Calibri" pitchFamily="34" charset="0"/>
                <a:cs typeface="Calibri" pitchFamily="34" charset="0"/>
              </a:rPr>
              <a:t>, A. (2010) Are 2 weeks of breastfeeding support insufficient to overcome formula? </a:t>
            </a:r>
            <a:r>
              <a:rPr lang="en-US" sz="1000" i="1" dirty="0">
                <a:latin typeface="Calibri" pitchFamily="34" charset="0"/>
                <a:cs typeface="Calibri" pitchFamily="34" charset="0"/>
              </a:rPr>
              <a:t>Academic Pediatrics</a:t>
            </a:r>
            <a:r>
              <a:rPr lang="en-US" sz="1000" dirty="0">
                <a:latin typeface="Calibri" pitchFamily="34" charset="0"/>
                <a:cs typeface="Calibri" pitchFamily="34" charset="0"/>
              </a:rPr>
              <a:t>, 10 (1), 21-28. </a:t>
            </a:r>
          </a:p>
          <a:p>
            <a:pPr marL="457200" indent="-457200">
              <a:buNone/>
            </a:pPr>
            <a:r>
              <a:rPr lang="en-US" sz="1000" dirty="0" smtClean="0">
                <a:latin typeface="Calibri" pitchFamily="34" charset="0"/>
                <a:cs typeface="Calibri" pitchFamily="34" charset="0"/>
              </a:rPr>
              <a:t>Cox, C.L. (2003) Online exclusive: A model of health </a:t>
            </a:r>
            <a:r>
              <a:rPr lang="en-US" sz="1000" dirty="0" err="1" smtClean="0">
                <a:latin typeface="Calibri" pitchFamily="34" charset="0"/>
                <a:cs typeface="Calibri" pitchFamily="34" charset="0"/>
              </a:rPr>
              <a:t>beahvior</a:t>
            </a:r>
            <a:r>
              <a:rPr lang="en-US" sz="1000" dirty="0" smtClean="0">
                <a:latin typeface="Calibri" pitchFamily="34" charset="0"/>
                <a:cs typeface="Calibri" pitchFamily="34" charset="0"/>
              </a:rPr>
              <a:t> to guide studies of childhood cancer survivors. </a:t>
            </a:r>
            <a:r>
              <a:rPr lang="en-US" sz="1000" i="1" dirty="0" smtClean="0">
                <a:latin typeface="Calibri" pitchFamily="34" charset="0"/>
                <a:cs typeface="Calibri" pitchFamily="34" charset="0"/>
              </a:rPr>
              <a:t>Oncology Nursing Forum, </a:t>
            </a:r>
            <a:r>
              <a:rPr lang="en-US" sz="1000" dirty="0" smtClean="0">
                <a:latin typeface="Calibri" pitchFamily="34" charset="0"/>
                <a:cs typeface="Calibri" pitchFamily="34" charset="0"/>
              </a:rPr>
              <a:t>30, E92-E99. </a:t>
            </a:r>
          </a:p>
          <a:p>
            <a:pPr marL="457200" indent="-457200">
              <a:buNone/>
            </a:pPr>
            <a:r>
              <a:rPr lang="en-US" sz="1000" dirty="0" smtClean="0">
                <a:latin typeface="Calibri" pitchFamily="34" charset="0"/>
                <a:cs typeface="Calibri" pitchFamily="34" charset="0"/>
              </a:rPr>
              <a:t>Dewy, K, (2001) The challenges of promoting optimal infant growth </a:t>
            </a:r>
            <a:r>
              <a:rPr lang="en-US" sz="1000" i="1" dirty="0" smtClean="0">
                <a:latin typeface="Calibri" pitchFamily="34" charset="0"/>
                <a:cs typeface="Calibri" pitchFamily="34" charset="0"/>
              </a:rPr>
              <a:t>Journal of Nutrition, </a:t>
            </a:r>
            <a:r>
              <a:rPr lang="en-US" sz="1000" dirty="0" smtClean="0">
                <a:latin typeface="Calibri" pitchFamily="34" charset="0"/>
                <a:cs typeface="Calibri" pitchFamily="34" charset="0"/>
              </a:rPr>
              <a:t>131(7), 1879-1880.</a:t>
            </a:r>
          </a:p>
          <a:p>
            <a:pPr marL="457200" indent="-457200">
              <a:buNone/>
            </a:pPr>
            <a:r>
              <a:rPr lang="en-US" sz="1000" dirty="0" err="1" smtClean="0">
                <a:latin typeface="Calibri" pitchFamily="34" charset="0"/>
                <a:cs typeface="Calibri" pitchFamily="34" charset="0"/>
              </a:rPr>
              <a:t>Gatti</a:t>
            </a:r>
            <a:r>
              <a:rPr lang="en-US" sz="1000" dirty="0">
                <a:latin typeface="Calibri" pitchFamily="34" charset="0"/>
                <a:cs typeface="Calibri" pitchFamily="34" charset="0"/>
              </a:rPr>
              <a:t>, L. (2008). Maternal perceptions of insufficient milk supply in breastfeeding. </a:t>
            </a:r>
            <a:r>
              <a:rPr lang="en-US" sz="1000" i="1" dirty="0">
                <a:latin typeface="Calibri" pitchFamily="34" charset="0"/>
                <a:cs typeface="Calibri" pitchFamily="34" charset="0"/>
              </a:rPr>
              <a:t>Journal of Nursing Scholarship</a:t>
            </a:r>
            <a:r>
              <a:rPr lang="en-US" sz="1000" dirty="0">
                <a:latin typeface="Calibri" pitchFamily="34" charset="0"/>
                <a:cs typeface="Calibri" pitchFamily="34" charset="0"/>
              </a:rPr>
              <a:t>, 40 (4), 353-363. </a:t>
            </a:r>
          </a:p>
          <a:p>
            <a:pPr marL="457200" indent="-457200">
              <a:buNone/>
            </a:pPr>
            <a:r>
              <a:rPr lang="en-US" sz="1000" dirty="0" smtClean="0">
                <a:latin typeface="Calibri" pitchFamily="34" charset="0"/>
                <a:cs typeface="Calibri" pitchFamily="34" charset="0"/>
              </a:rPr>
              <a:t>Hill</a:t>
            </a:r>
            <a:r>
              <a:rPr lang="en-US" sz="1000" dirty="0">
                <a:latin typeface="Calibri" pitchFamily="34" charset="0"/>
                <a:cs typeface="Calibri" pitchFamily="34" charset="0"/>
              </a:rPr>
              <a:t>, P., &amp; </a:t>
            </a:r>
            <a:r>
              <a:rPr lang="en-US" sz="1000" dirty="0" err="1">
                <a:latin typeface="Calibri" pitchFamily="34" charset="0"/>
                <a:cs typeface="Calibri" pitchFamily="34" charset="0"/>
              </a:rPr>
              <a:t>Aldag</a:t>
            </a:r>
            <a:r>
              <a:rPr lang="en-US" sz="1000" dirty="0">
                <a:latin typeface="Calibri" pitchFamily="34" charset="0"/>
                <a:cs typeface="Calibri" pitchFamily="34" charset="0"/>
              </a:rPr>
              <a:t>, J. (2005). Milk volume on day 4 and income predictive of lactation adequacy at 6 weeks of mothers of </a:t>
            </a:r>
            <a:r>
              <a:rPr lang="en-US" sz="1000" dirty="0" err="1">
                <a:latin typeface="Calibri" pitchFamily="34" charset="0"/>
                <a:cs typeface="Calibri" pitchFamily="34" charset="0"/>
              </a:rPr>
              <a:t>nonnursing</a:t>
            </a:r>
            <a:r>
              <a:rPr lang="en-US" sz="1000" dirty="0">
                <a:latin typeface="Calibri" pitchFamily="34" charset="0"/>
                <a:cs typeface="Calibri" pitchFamily="34" charset="0"/>
              </a:rPr>
              <a:t> preterm infants. </a:t>
            </a:r>
            <a:r>
              <a:rPr lang="en-US" sz="1000" i="1" dirty="0">
                <a:latin typeface="Calibri" pitchFamily="34" charset="0"/>
                <a:cs typeface="Calibri" pitchFamily="34" charset="0"/>
              </a:rPr>
              <a:t>Journal Of Perinatal &amp; Neonatal Nursing</a:t>
            </a:r>
            <a:r>
              <a:rPr lang="en-US" sz="1000" dirty="0">
                <a:latin typeface="Calibri" pitchFamily="34" charset="0"/>
                <a:cs typeface="Calibri" pitchFamily="34" charset="0"/>
              </a:rPr>
              <a:t>, </a:t>
            </a:r>
            <a:r>
              <a:rPr lang="en-US" sz="1000" i="1" dirty="0">
                <a:latin typeface="Calibri" pitchFamily="34" charset="0"/>
                <a:cs typeface="Calibri" pitchFamily="34" charset="0"/>
              </a:rPr>
              <a:t>19</a:t>
            </a:r>
            <a:r>
              <a:rPr lang="en-US" sz="1000" dirty="0">
                <a:latin typeface="Calibri" pitchFamily="34" charset="0"/>
                <a:cs typeface="Calibri" pitchFamily="34" charset="0"/>
              </a:rPr>
              <a:t>(3), 273-282. </a:t>
            </a:r>
          </a:p>
          <a:p>
            <a:pPr marL="457200" indent="-457200">
              <a:buNone/>
            </a:pPr>
            <a:r>
              <a:rPr lang="en-US" sz="1000" dirty="0">
                <a:latin typeface="Calibri" pitchFamily="34" charset="0"/>
                <a:cs typeface="Calibri" pitchFamily="34" charset="0"/>
              </a:rPr>
              <a:t>Hill, P., </a:t>
            </a:r>
            <a:r>
              <a:rPr lang="en-US" sz="1000" dirty="0" err="1">
                <a:latin typeface="Calibri" pitchFamily="34" charset="0"/>
                <a:cs typeface="Calibri" pitchFamily="34" charset="0"/>
              </a:rPr>
              <a:t>Aldag</a:t>
            </a:r>
            <a:r>
              <a:rPr lang="en-US" sz="1000" dirty="0">
                <a:latin typeface="Calibri" pitchFamily="34" charset="0"/>
                <a:cs typeface="Calibri" pitchFamily="34" charset="0"/>
              </a:rPr>
              <a:t>, J., </a:t>
            </a:r>
            <a:r>
              <a:rPr lang="en-US" sz="1000" dirty="0" err="1">
                <a:latin typeface="Calibri" pitchFamily="34" charset="0"/>
                <a:cs typeface="Calibri" pitchFamily="34" charset="0"/>
              </a:rPr>
              <a:t>Zinaman</a:t>
            </a:r>
            <a:r>
              <a:rPr lang="en-US" sz="1000" dirty="0">
                <a:latin typeface="Calibri" pitchFamily="34" charset="0"/>
                <a:cs typeface="Calibri" pitchFamily="34" charset="0"/>
              </a:rPr>
              <a:t>, M., &amp; Chatterton, R. (2007). Predictors of preterm infant feeding methods and perceived insufficient milk supply at week 12 postpartum. </a:t>
            </a:r>
            <a:r>
              <a:rPr lang="en-US" sz="1000" i="1" dirty="0">
                <a:latin typeface="Calibri" pitchFamily="34" charset="0"/>
                <a:cs typeface="Calibri" pitchFamily="34" charset="0"/>
              </a:rPr>
              <a:t>Journal Of Human Lactation</a:t>
            </a:r>
            <a:r>
              <a:rPr lang="en-US" sz="1000" dirty="0">
                <a:latin typeface="Calibri" pitchFamily="34" charset="0"/>
                <a:cs typeface="Calibri" pitchFamily="34" charset="0"/>
              </a:rPr>
              <a:t>, </a:t>
            </a:r>
            <a:r>
              <a:rPr lang="en-US" sz="1000" i="1" dirty="0">
                <a:latin typeface="Calibri" pitchFamily="34" charset="0"/>
                <a:cs typeface="Calibri" pitchFamily="34" charset="0"/>
              </a:rPr>
              <a:t>23</a:t>
            </a:r>
            <a:r>
              <a:rPr lang="en-US" sz="1000" dirty="0">
                <a:latin typeface="Calibri" pitchFamily="34" charset="0"/>
                <a:cs typeface="Calibri" pitchFamily="34" charset="0"/>
              </a:rPr>
              <a:t>(1), 32-38. </a:t>
            </a:r>
          </a:p>
          <a:p>
            <a:pPr marL="457200" indent="-457200">
              <a:buNone/>
            </a:pPr>
            <a:r>
              <a:rPr lang="en-US" sz="1000" dirty="0">
                <a:latin typeface="Calibri" pitchFamily="34" charset="0"/>
                <a:cs typeface="Calibri" pitchFamily="34" charset="0"/>
              </a:rPr>
              <a:t>Hill, P.D., &amp; </a:t>
            </a:r>
            <a:r>
              <a:rPr lang="en-US" sz="1000" dirty="0" err="1">
                <a:latin typeface="Calibri" pitchFamily="34" charset="0"/>
                <a:cs typeface="Calibri" pitchFamily="34" charset="0"/>
              </a:rPr>
              <a:t>Humenick</a:t>
            </a:r>
            <a:r>
              <a:rPr lang="en-US" sz="1000" dirty="0">
                <a:latin typeface="Calibri" pitchFamily="34" charset="0"/>
                <a:cs typeface="Calibri" pitchFamily="34" charset="0"/>
              </a:rPr>
              <a:t>, S.S. (1989) Insufficient milk supply. </a:t>
            </a:r>
            <a:r>
              <a:rPr lang="en-US" sz="1000" i="1" dirty="0">
                <a:latin typeface="Calibri" pitchFamily="34" charset="0"/>
                <a:cs typeface="Calibri" pitchFamily="34" charset="0"/>
              </a:rPr>
              <a:t>Image: Journal of Nursing Scholarship</a:t>
            </a:r>
            <a:r>
              <a:rPr lang="en-US" sz="1000" dirty="0">
                <a:latin typeface="Calibri" pitchFamily="34" charset="0"/>
                <a:cs typeface="Calibri" pitchFamily="34" charset="0"/>
              </a:rPr>
              <a:t>, 21, 145-148. </a:t>
            </a:r>
            <a:endParaRPr lang="en-US" sz="1000" dirty="0" smtClean="0">
              <a:latin typeface="Calibri" pitchFamily="34" charset="0"/>
              <a:cs typeface="Calibri" pitchFamily="34" charset="0"/>
            </a:endParaRPr>
          </a:p>
          <a:p>
            <a:pPr marL="457200" indent="-457200">
              <a:buNone/>
            </a:pPr>
            <a:endParaRPr lang="en-US" sz="1000" dirty="0" smtClean="0"/>
          </a:p>
          <a:p>
            <a:endParaRPr lang="en-US" sz="1000" dirty="0"/>
          </a:p>
        </p:txBody>
      </p:sp>
    </p:spTree>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idx="4294967295"/>
          </p:nvPr>
        </p:nvSpPr>
        <p:spPr>
          <a:xfrm>
            <a:off x="1524000" y="228600"/>
            <a:ext cx="8229600" cy="1143000"/>
          </a:xfrm>
        </p:spPr>
        <p:txBody>
          <a:bodyPr anchor="ctr"/>
          <a:lstStyle/>
          <a:p>
            <a:r>
              <a:rPr lang="en-US" dirty="0"/>
              <a:t>  </a:t>
            </a:r>
            <a:r>
              <a:rPr lang="en-US" dirty="0">
                <a:latin typeface="Calibri" pitchFamily="34" charset="0"/>
              </a:rPr>
              <a:t>Background and Significance</a:t>
            </a:r>
          </a:p>
        </p:txBody>
      </p:sp>
      <p:sp>
        <p:nvSpPr>
          <p:cNvPr id="16386" name="Content Placeholder 2"/>
          <p:cNvSpPr>
            <a:spLocks noGrp="1"/>
          </p:cNvSpPr>
          <p:nvPr>
            <p:ph idx="4294967295"/>
          </p:nvPr>
        </p:nvSpPr>
        <p:spPr>
          <a:xfrm>
            <a:off x="1809750" y="1676400"/>
            <a:ext cx="7086600" cy="5105400"/>
          </a:xfrm>
        </p:spPr>
        <p:txBody>
          <a:bodyPr/>
          <a:lstStyle/>
          <a:p>
            <a:r>
              <a:rPr lang="en-US" dirty="0">
                <a:latin typeface="Calibri" pitchFamily="34" charset="0"/>
              </a:rPr>
              <a:t>Breast milk is the optimal nutrition for infants </a:t>
            </a:r>
            <a:r>
              <a:rPr lang="en-US" sz="1400" dirty="0">
                <a:latin typeface="Calibri" pitchFamily="34" charset="0"/>
              </a:rPr>
              <a:t>(AAP, 2012)</a:t>
            </a:r>
          </a:p>
          <a:p>
            <a:r>
              <a:rPr lang="en-US" dirty="0">
                <a:latin typeface="Calibri" pitchFamily="34" charset="0"/>
              </a:rPr>
              <a:t>Benefits to infant</a:t>
            </a:r>
          </a:p>
          <a:p>
            <a:r>
              <a:rPr lang="en-US" dirty="0">
                <a:latin typeface="Calibri" pitchFamily="34" charset="0"/>
              </a:rPr>
              <a:t>Decreased rates of obesity, infection, asthma, allergies</a:t>
            </a:r>
          </a:p>
          <a:p>
            <a:pPr lvl="1"/>
            <a:r>
              <a:rPr lang="en-US" dirty="0">
                <a:latin typeface="Calibri" pitchFamily="34" charset="0"/>
              </a:rPr>
              <a:t>Increased neurodevelopment</a:t>
            </a:r>
          </a:p>
          <a:p>
            <a:r>
              <a:rPr lang="en-US" dirty="0">
                <a:latin typeface="Calibri" pitchFamily="34" charset="0"/>
              </a:rPr>
              <a:t>Benefits to mother</a:t>
            </a:r>
          </a:p>
          <a:p>
            <a:pPr lvl="1"/>
            <a:r>
              <a:rPr lang="en-US" dirty="0">
                <a:latin typeface="Calibri" pitchFamily="34" charset="0"/>
              </a:rPr>
              <a:t>Decreased risk of post partum hemorrhage, breast and ovarian cancer</a:t>
            </a:r>
          </a:p>
          <a:p>
            <a:pPr lvl="1"/>
            <a:r>
              <a:rPr lang="en-US" dirty="0">
                <a:latin typeface="Calibri" pitchFamily="34" charset="0"/>
              </a:rPr>
              <a:t>Increased self esteem </a:t>
            </a:r>
            <a:r>
              <a:rPr lang="en-US" sz="1400" dirty="0">
                <a:latin typeface="Calibri" pitchFamily="34" charset="0"/>
              </a:rPr>
              <a:t>(</a:t>
            </a:r>
            <a:r>
              <a:rPr lang="en-US" sz="1400" dirty="0" err="1">
                <a:latin typeface="Calibri" pitchFamily="34" charset="0"/>
              </a:rPr>
              <a:t>Labbok</a:t>
            </a:r>
            <a:r>
              <a:rPr lang="en-US" sz="1400" dirty="0">
                <a:latin typeface="Calibri" pitchFamily="34" charset="0"/>
              </a:rPr>
              <a:t>, 2001</a:t>
            </a:r>
            <a:r>
              <a:rPr lang="en-US" sz="1400" dirty="0" smtClean="0">
                <a:latin typeface="Calibri" pitchFamily="34" charset="0"/>
              </a:rPr>
              <a:t>)</a:t>
            </a:r>
            <a:endParaRPr lang="en-US" sz="1400" dirty="0">
              <a:latin typeface="Calibri" pitchFamily="34" charset="0"/>
            </a:endParaRPr>
          </a:p>
        </p:txBody>
      </p:sp>
      <p:pic>
        <p:nvPicPr>
          <p:cNvPr id="16387" name="Picture 4" descr="2361327454_dc7dced0f3_m.jpg"/>
          <p:cNvPicPr>
            <a:picLocks noChangeAspect="1"/>
          </p:cNvPicPr>
          <p:nvPr/>
        </p:nvPicPr>
        <p:blipFill>
          <a:blip r:embed="rId3" cstate="print"/>
          <a:srcRect/>
          <a:stretch>
            <a:fillRect/>
          </a:stretch>
        </p:blipFill>
        <p:spPr bwMode="auto">
          <a:xfrm>
            <a:off x="152400" y="152400"/>
            <a:ext cx="1657350" cy="2209800"/>
          </a:xfrm>
          <a:prstGeom prst="rect">
            <a:avLst/>
          </a:prstGeom>
          <a:noFill/>
          <a:ln w="9525">
            <a:noFill/>
            <a:miter lim="800000"/>
            <a:headEnd/>
            <a:tailEnd/>
          </a:ln>
        </p:spPr>
      </p:pic>
    </p:spTree>
  </p:cSld>
  <p:clrMapOvr>
    <a:masterClrMapping/>
  </p:clrMapOvr>
  <p:transition spd="slow">
    <p:randomBar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60400" y="2057400"/>
            <a:ext cx="7924800" cy="2954655"/>
          </a:xfrm>
          <a:prstGeom prst="rect">
            <a:avLst/>
          </a:prstGeom>
        </p:spPr>
        <p:txBody>
          <a:bodyPr wrap="square">
            <a:spAutoFit/>
          </a:bodyPr>
          <a:lstStyle/>
          <a:p>
            <a:pPr marL="457200" indent="-457200"/>
            <a:r>
              <a:rPr lang="en-US" sz="1200" dirty="0" err="1" smtClean="0">
                <a:latin typeface="Calibri" pitchFamily="34" charset="0"/>
                <a:cs typeface="Calibri" pitchFamily="34" charset="0"/>
              </a:rPr>
              <a:t>Lewallen</a:t>
            </a:r>
            <a:r>
              <a:rPr lang="en-US" sz="1200" dirty="0">
                <a:latin typeface="Calibri" pitchFamily="34" charset="0"/>
                <a:cs typeface="Calibri" pitchFamily="34" charset="0"/>
              </a:rPr>
              <a:t>, L.P., Dick, M.J., Flowers, J., Powell, W., </a:t>
            </a:r>
            <a:r>
              <a:rPr lang="en-US" sz="1200" dirty="0" err="1">
                <a:latin typeface="Calibri" pitchFamily="34" charset="0"/>
                <a:cs typeface="Calibri" pitchFamily="34" charset="0"/>
              </a:rPr>
              <a:t>Zickefoose</a:t>
            </a:r>
            <a:r>
              <a:rPr lang="en-US" sz="1200" dirty="0">
                <a:latin typeface="Calibri" pitchFamily="34" charset="0"/>
                <a:cs typeface="Calibri" pitchFamily="34" charset="0"/>
              </a:rPr>
              <a:t>, K.T., Wall, Y.G., &amp; Price, Z.M. (2006</a:t>
            </a:r>
            <a:r>
              <a:rPr lang="en-US" sz="1200" dirty="0" smtClean="0">
                <a:latin typeface="Calibri" pitchFamily="34" charset="0"/>
                <a:cs typeface="Calibri" pitchFamily="34" charset="0"/>
              </a:rPr>
              <a:t>). Breastfeeding </a:t>
            </a:r>
            <a:r>
              <a:rPr lang="en-US" sz="1200" dirty="0">
                <a:latin typeface="Calibri" pitchFamily="34" charset="0"/>
                <a:cs typeface="Calibri" pitchFamily="34" charset="0"/>
              </a:rPr>
              <a:t>support and early cessation. </a:t>
            </a:r>
            <a:r>
              <a:rPr lang="en-US" sz="1200" i="1" dirty="0">
                <a:latin typeface="Calibri" pitchFamily="34" charset="0"/>
                <a:cs typeface="Calibri" pitchFamily="34" charset="0"/>
              </a:rPr>
              <a:t>JOGNN: Journal of Obstetric, Gynecologic &amp; neonatal nursing</a:t>
            </a:r>
            <a:r>
              <a:rPr lang="en-US" sz="1200" dirty="0">
                <a:latin typeface="Calibri" pitchFamily="34" charset="0"/>
                <a:cs typeface="Calibri" pitchFamily="34" charset="0"/>
              </a:rPr>
              <a:t>, 35 (2), 166-172. </a:t>
            </a:r>
          </a:p>
          <a:p>
            <a:pPr marL="457200" indent="-457200"/>
            <a:r>
              <a:rPr lang="en-US" sz="1200" dirty="0" smtClean="0">
                <a:latin typeface="Calibri" pitchFamily="34" charset="0"/>
                <a:cs typeface="Calibri" pitchFamily="34" charset="0"/>
              </a:rPr>
              <a:t>O’Brien</a:t>
            </a:r>
            <a:r>
              <a:rPr lang="en-US" sz="1200" dirty="0">
                <a:latin typeface="Calibri" pitchFamily="34" charset="0"/>
                <a:cs typeface="Calibri" pitchFamily="34" charset="0"/>
              </a:rPr>
              <a:t>, M., Fallon, A., </a:t>
            </a:r>
            <a:r>
              <a:rPr lang="en-US" sz="1200" dirty="0" err="1">
                <a:latin typeface="Calibri" pitchFamily="34" charset="0"/>
                <a:cs typeface="Calibri" pitchFamily="34" charset="0"/>
              </a:rPr>
              <a:t>Brodribb</a:t>
            </a:r>
            <a:r>
              <a:rPr lang="en-US" sz="1200" dirty="0">
                <a:latin typeface="Calibri" pitchFamily="34" charset="0"/>
                <a:cs typeface="Calibri" pitchFamily="34" charset="0"/>
              </a:rPr>
              <a:t>, W., &amp; </a:t>
            </a:r>
            <a:r>
              <a:rPr lang="en-US" sz="1200" dirty="0" err="1">
                <a:latin typeface="Calibri" pitchFamily="34" charset="0"/>
                <a:cs typeface="Calibri" pitchFamily="34" charset="0"/>
              </a:rPr>
              <a:t>Hegney</a:t>
            </a:r>
            <a:r>
              <a:rPr lang="en-US" sz="1200" dirty="0">
                <a:latin typeface="Calibri" pitchFamily="34" charset="0"/>
                <a:cs typeface="Calibri" pitchFamily="34" charset="0"/>
              </a:rPr>
              <a:t>, D. (2007) Reasons for stopping breastfeeding: what are they, what characteristics relate to them, and are there underlying factors? </a:t>
            </a:r>
            <a:r>
              <a:rPr lang="en-US" sz="1200" i="1" dirty="0">
                <a:latin typeface="Calibri" pitchFamily="34" charset="0"/>
                <a:cs typeface="Calibri" pitchFamily="34" charset="0"/>
              </a:rPr>
              <a:t>Birth Issues</a:t>
            </a:r>
            <a:r>
              <a:rPr lang="en-US" sz="1200" dirty="0">
                <a:latin typeface="Calibri" pitchFamily="34" charset="0"/>
                <a:cs typeface="Calibri" pitchFamily="34" charset="0"/>
              </a:rPr>
              <a:t>, 15(3-4), 105-113. </a:t>
            </a:r>
          </a:p>
          <a:p>
            <a:pPr marL="457200" indent="-457200"/>
            <a:r>
              <a:rPr lang="en-US" sz="1200" dirty="0">
                <a:latin typeface="Calibri" pitchFamily="34" charset="0"/>
                <a:cs typeface="Calibri" pitchFamily="34" charset="0"/>
              </a:rPr>
              <a:t>Pollard, D., &amp; </a:t>
            </a:r>
            <a:r>
              <a:rPr lang="en-US" sz="1200" dirty="0" err="1">
                <a:latin typeface="Calibri" pitchFamily="34" charset="0"/>
                <a:cs typeface="Calibri" pitchFamily="34" charset="0"/>
              </a:rPr>
              <a:t>Guill</a:t>
            </a:r>
            <a:r>
              <a:rPr lang="en-US" sz="1200" dirty="0">
                <a:latin typeface="Calibri" pitchFamily="34" charset="0"/>
                <a:cs typeface="Calibri" pitchFamily="34" charset="0"/>
              </a:rPr>
              <a:t>, M. (2009). The relationship between baseline self-efficacy and breastfeeding duration. </a:t>
            </a:r>
            <a:r>
              <a:rPr lang="en-US" sz="1200" i="1" dirty="0">
                <a:latin typeface="Calibri" pitchFamily="34" charset="0"/>
                <a:cs typeface="Calibri" pitchFamily="34" charset="0"/>
              </a:rPr>
              <a:t>Southern Online Journal Of Nursing Research</a:t>
            </a:r>
            <a:r>
              <a:rPr lang="en-US" sz="1200" dirty="0">
                <a:latin typeface="Calibri" pitchFamily="34" charset="0"/>
                <a:cs typeface="Calibri" pitchFamily="34" charset="0"/>
              </a:rPr>
              <a:t>, </a:t>
            </a:r>
            <a:r>
              <a:rPr lang="en-US" sz="1200" i="1" dirty="0">
                <a:latin typeface="Calibri" pitchFamily="34" charset="0"/>
                <a:cs typeface="Calibri" pitchFamily="34" charset="0"/>
              </a:rPr>
              <a:t>9</a:t>
            </a:r>
            <a:r>
              <a:rPr lang="en-US" sz="1200" dirty="0">
                <a:latin typeface="Calibri" pitchFamily="34" charset="0"/>
                <a:cs typeface="Calibri" pitchFamily="34" charset="0"/>
              </a:rPr>
              <a:t>(4), </a:t>
            </a:r>
          </a:p>
          <a:p>
            <a:pPr marL="457200" indent="-457200"/>
            <a:r>
              <a:rPr lang="en-US" sz="1200" dirty="0" smtClean="0">
                <a:latin typeface="Calibri" pitchFamily="34" charset="0"/>
                <a:cs typeface="Calibri" pitchFamily="34" charset="0"/>
              </a:rPr>
              <a:t>Ryan</a:t>
            </a:r>
            <a:r>
              <a:rPr lang="en-US" sz="1200" dirty="0">
                <a:latin typeface="Calibri" pitchFamily="34" charset="0"/>
                <a:cs typeface="Calibri" pitchFamily="34" charset="0"/>
              </a:rPr>
              <a:t>, A. S., &amp; Zhou, W. (2006). Lower breastfeeding rates persist among the Special Supplemental Nutrition Program for Women, Infants, and Children participants, 1978–2003. Pediatrics,117, 1136–1146.</a:t>
            </a:r>
          </a:p>
          <a:p>
            <a:pPr marL="457200" indent="-457200"/>
            <a:r>
              <a:rPr lang="en-US" sz="1200" dirty="0" err="1" smtClean="0">
                <a:latin typeface="Calibri" pitchFamily="34" charset="0"/>
                <a:cs typeface="Calibri" pitchFamily="34" charset="0"/>
              </a:rPr>
              <a:t>Tenfelde</a:t>
            </a:r>
            <a:r>
              <a:rPr lang="en-US" sz="1200" dirty="0" smtClean="0">
                <a:latin typeface="Calibri" pitchFamily="34" charset="0"/>
                <a:cs typeface="Calibri" pitchFamily="34" charset="0"/>
              </a:rPr>
              <a:t>, S., Finnegan, L., Hill, P. (2011). Predictors of breastfeeding exclusivity in WIC sample. </a:t>
            </a:r>
            <a:r>
              <a:rPr lang="en-US" sz="1200" i="1" dirty="0" smtClean="0">
                <a:latin typeface="Calibri" pitchFamily="34" charset="0"/>
                <a:cs typeface="Calibri" pitchFamily="34" charset="0"/>
              </a:rPr>
              <a:t>Journal of Obstetrics, Gynecological, &amp; Neonatal Nursing</a:t>
            </a:r>
            <a:r>
              <a:rPr lang="en-US" sz="1200" dirty="0" smtClean="0">
                <a:latin typeface="Calibri" pitchFamily="34" charset="0"/>
                <a:cs typeface="Calibri" pitchFamily="34" charset="0"/>
              </a:rPr>
              <a:t>, 40, 179-189. </a:t>
            </a:r>
          </a:p>
          <a:p>
            <a:pPr marL="457200" indent="-457200"/>
            <a:r>
              <a:rPr lang="en-US" sz="1200" dirty="0" smtClean="0">
                <a:latin typeface="Calibri" pitchFamily="34" charset="0"/>
                <a:cs typeface="Calibri" pitchFamily="34" charset="0"/>
              </a:rPr>
              <a:t>U.S</a:t>
            </a:r>
            <a:r>
              <a:rPr lang="en-US" sz="1200" dirty="0">
                <a:latin typeface="Calibri" pitchFamily="34" charset="0"/>
                <a:cs typeface="Calibri" pitchFamily="34" charset="0"/>
              </a:rPr>
              <a:t>. Department of Health and Human Services. (2012). Healthy People 2020. Retrieved March 8, 2012 from http://healthypeople.gov/2020/topicsobjectives2020/objectiveslist.aspx?topicId=26</a:t>
            </a:r>
          </a:p>
          <a:p>
            <a:pPr marL="457200" indent="-457200"/>
            <a:r>
              <a:rPr lang="en-US" sz="1200" dirty="0">
                <a:latin typeface="Calibri" pitchFamily="34" charset="0"/>
                <a:cs typeface="Calibri" pitchFamily="34" charset="0"/>
              </a:rPr>
              <a:t>World Health Organization. (2012). Infant nutrition. Retrieved March 8, 2012 from : http://www.who.int/topics/infant_nutrition/en/</a:t>
            </a:r>
          </a:p>
          <a:p>
            <a:endParaRPr lang="en-US" dirty="0"/>
          </a:p>
        </p:txBody>
      </p:sp>
      <p:sp>
        <p:nvSpPr>
          <p:cNvPr id="3" name="TextBox 2"/>
          <p:cNvSpPr txBox="1"/>
          <p:nvPr/>
        </p:nvSpPr>
        <p:spPr>
          <a:xfrm>
            <a:off x="914400" y="874577"/>
            <a:ext cx="6045200" cy="769441"/>
          </a:xfrm>
          <a:prstGeom prst="rect">
            <a:avLst/>
          </a:prstGeom>
          <a:noFill/>
        </p:spPr>
        <p:txBody>
          <a:bodyPr wrap="square" rtlCol="0">
            <a:spAutoFit/>
          </a:bodyPr>
          <a:lstStyle/>
          <a:p>
            <a:r>
              <a:rPr lang="en-US" sz="4400" dirty="0" smtClean="0">
                <a:latin typeface="Calibri" pitchFamily="34" charset="0"/>
                <a:cs typeface="Calibri" pitchFamily="34" charset="0"/>
              </a:rPr>
              <a:t>References Continued</a:t>
            </a:r>
            <a:endParaRPr lang="en-US" sz="4400" dirty="0">
              <a:latin typeface="Calibri" pitchFamily="34" charset="0"/>
              <a:cs typeface="Calibri" pitchFamily="34" charset="0"/>
            </a:endParaRPr>
          </a:p>
        </p:txBody>
      </p:sp>
    </p:spTree>
    <p:extLst>
      <p:ext uri="{BB962C8B-B14F-4D97-AF65-F5344CB8AC3E}">
        <p14:creationId xmlns:p14="http://schemas.microsoft.com/office/powerpoint/2010/main" xmlns="" val="557566677"/>
      </p:ext>
    </p:extLst>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idx="4294967295"/>
          </p:nvPr>
        </p:nvSpPr>
        <p:spPr/>
        <p:txBody>
          <a:bodyPr anchor="ctr"/>
          <a:lstStyle/>
          <a:p>
            <a:r>
              <a:rPr lang="en-US" dirty="0">
                <a:latin typeface="Calibri" pitchFamily="34" charset="0"/>
                <a:cs typeface="Calibri" pitchFamily="34" charset="0"/>
              </a:rPr>
              <a:t>Questions?</a:t>
            </a:r>
          </a:p>
        </p:txBody>
      </p:sp>
      <p:pic>
        <p:nvPicPr>
          <p:cNvPr id="61442" name="Content Placeholder 3" descr="watrbreasfed.jpg"/>
          <p:cNvPicPr>
            <a:picLocks noGrp="1" noChangeAspect="1"/>
          </p:cNvPicPr>
          <p:nvPr>
            <p:ph idx="4294967295"/>
          </p:nvPr>
        </p:nvPicPr>
        <p:blipFill>
          <a:blip r:embed="rId3" cstate="print"/>
          <a:srcRect/>
          <a:stretch>
            <a:fillRect/>
          </a:stretch>
        </p:blipFill>
        <p:spPr>
          <a:xfrm>
            <a:off x="2743200" y="2836863"/>
            <a:ext cx="3657600" cy="2284412"/>
          </a:xfrm>
        </p:spPr>
      </p:pic>
    </p:spTree>
  </p:cSld>
  <p:clrMapOvr>
    <a:masterClrMapping/>
  </p:clrMapOvr>
  <mc:AlternateContent xmlns:mc="http://schemas.openxmlformats.org/markup-compatibility/2006">
    <mc:Choice xmlns:p14="http://schemas.microsoft.com/office/powerpoint/2010/main" xmlns=""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idx="4294967295"/>
          </p:nvPr>
        </p:nvSpPr>
        <p:spPr/>
        <p:txBody>
          <a:bodyPr anchor="ctr"/>
          <a:lstStyle/>
          <a:p>
            <a:r>
              <a:rPr lang="en-US" dirty="0">
                <a:latin typeface="Calibri" pitchFamily="34" charset="0"/>
                <a:cs typeface="Calibri" pitchFamily="34" charset="0"/>
              </a:rPr>
              <a:t>Expert recommendations</a:t>
            </a:r>
          </a:p>
        </p:txBody>
      </p:sp>
      <p:sp>
        <p:nvSpPr>
          <p:cNvPr id="18434" name="Content Placeholder 5"/>
          <p:cNvSpPr>
            <a:spLocks noGrp="1"/>
          </p:cNvSpPr>
          <p:nvPr>
            <p:ph sz="half" idx="4294967295"/>
          </p:nvPr>
        </p:nvSpPr>
        <p:spPr>
          <a:xfrm>
            <a:off x="457200" y="1828800"/>
            <a:ext cx="7927975" cy="4302125"/>
          </a:xfrm>
        </p:spPr>
        <p:txBody>
          <a:bodyPr/>
          <a:lstStyle/>
          <a:p>
            <a:r>
              <a:rPr lang="en-US" sz="2800" dirty="0">
                <a:latin typeface="Calibri" pitchFamily="34" charset="0"/>
                <a:cs typeface="Calibri" pitchFamily="34" charset="0"/>
              </a:rPr>
              <a:t>World Health Organization, Healthy People 2020, American Academy of Pediatrics</a:t>
            </a:r>
          </a:p>
          <a:p>
            <a:r>
              <a:rPr lang="en-US" sz="2800" dirty="0">
                <a:latin typeface="Calibri" pitchFamily="34" charset="0"/>
                <a:cs typeface="Calibri" pitchFamily="34" charset="0"/>
              </a:rPr>
              <a:t>Exclusive breastfeeding for at least 6 months</a:t>
            </a:r>
          </a:p>
          <a:p>
            <a:r>
              <a:rPr lang="en-US" sz="2800" dirty="0">
                <a:latin typeface="Calibri" pitchFamily="34" charset="0"/>
                <a:cs typeface="Calibri" pitchFamily="34" charset="0"/>
              </a:rPr>
              <a:t>Duration of at least a year</a:t>
            </a:r>
          </a:p>
          <a:p>
            <a:endParaRPr lang="en-US" sz="2800" dirty="0"/>
          </a:p>
          <a:p>
            <a:pPr>
              <a:buNone/>
            </a:pPr>
            <a:r>
              <a:rPr lang="en-US" sz="1400" dirty="0"/>
              <a:t>(APP, 2012; WHO, </a:t>
            </a:r>
            <a:r>
              <a:rPr lang="en-US" sz="1400" dirty="0" smtClean="0"/>
              <a:t>2012; </a:t>
            </a:r>
            <a:r>
              <a:rPr lang="en-US" sz="1400" dirty="0"/>
              <a:t>U.S. Department of Health and Human services, 2012)</a:t>
            </a:r>
          </a:p>
        </p:txBody>
      </p:sp>
      <p:pic>
        <p:nvPicPr>
          <p:cNvPr id="18435" name="Content Placeholder 7" descr="World Health Organization.jpg"/>
          <p:cNvPicPr>
            <a:picLocks noGrp="1" noChangeAspect="1"/>
          </p:cNvPicPr>
          <p:nvPr>
            <p:ph sz="half" idx="4294967295"/>
          </p:nvPr>
        </p:nvPicPr>
        <p:blipFill>
          <a:blip r:embed="rId3" cstate="print"/>
          <a:srcRect/>
          <a:stretch>
            <a:fillRect/>
          </a:stretch>
        </p:blipFill>
        <p:spPr>
          <a:xfrm>
            <a:off x="4495800" y="5257800"/>
            <a:ext cx="4038600" cy="1236663"/>
          </a:xfrm>
        </p:spPr>
      </p:pic>
      <p:pic>
        <p:nvPicPr>
          <p:cNvPr id="18436" name="Picture 8" descr="HP2020_logo_big.jpg"/>
          <p:cNvPicPr>
            <a:picLocks noChangeAspect="1"/>
          </p:cNvPicPr>
          <p:nvPr/>
        </p:nvPicPr>
        <p:blipFill>
          <a:blip r:embed="rId4" cstate="print"/>
          <a:srcRect/>
          <a:stretch>
            <a:fillRect/>
          </a:stretch>
        </p:blipFill>
        <p:spPr bwMode="auto">
          <a:xfrm>
            <a:off x="990600" y="5181600"/>
            <a:ext cx="2743200" cy="1284288"/>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idx="4294967295"/>
          </p:nvPr>
        </p:nvSpPr>
        <p:spPr/>
        <p:txBody>
          <a:bodyPr anchor="ctr"/>
          <a:lstStyle/>
          <a:p>
            <a:r>
              <a:rPr lang="en-US" dirty="0">
                <a:latin typeface="Calibri" pitchFamily="34" charset="0"/>
                <a:cs typeface="Calibri" pitchFamily="34" charset="0"/>
              </a:rPr>
              <a:t>How are we doing?</a:t>
            </a:r>
          </a:p>
        </p:txBody>
      </p:sp>
      <p:sp>
        <p:nvSpPr>
          <p:cNvPr id="20482" name="Content Placeholder 4"/>
          <p:cNvSpPr>
            <a:spLocks noGrp="1"/>
          </p:cNvSpPr>
          <p:nvPr>
            <p:ph idx="4294967295"/>
          </p:nvPr>
        </p:nvSpPr>
        <p:spPr/>
        <p:txBody>
          <a:bodyPr/>
          <a:lstStyle/>
          <a:p>
            <a:r>
              <a:rPr lang="en-US" dirty="0">
                <a:latin typeface="Calibri" pitchFamily="34" charset="0"/>
                <a:cs typeface="Calibri" pitchFamily="34" charset="0"/>
              </a:rPr>
              <a:t>Consistently the recommendations are not being met </a:t>
            </a:r>
            <a:r>
              <a:rPr lang="en-US" sz="1600" dirty="0">
                <a:latin typeface="Calibri" pitchFamily="34" charset="0"/>
                <a:cs typeface="Calibri" pitchFamily="34" charset="0"/>
              </a:rPr>
              <a:t>(U.S. Department of Health and Human services, 2012)</a:t>
            </a:r>
          </a:p>
          <a:p>
            <a:r>
              <a:rPr lang="en-US" dirty="0" smtClean="0">
                <a:latin typeface="Calibri" pitchFamily="34" charset="0"/>
                <a:cs typeface="Calibri" pitchFamily="34" charset="0"/>
              </a:rPr>
              <a:t>Worse </a:t>
            </a:r>
            <a:r>
              <a:rPr lang="en-US" dirty="0">
                <a:latin typeface="Calibri" pitchFamily="34" charset="0"/>
                <a:cs typeface="Calibri" pitchFamily="34" charset="0"/>
              </a:rPr>
              <a:t>among low income women who receive benefits from the Women, Infants &amp; Children (WIC) program </a:t>
            </a:r>
            <a:r>
              <a:rPr lang="en-US" sz="1400" dirty="0" smtClean="0">
                <a:latin typeface="Calibri" pitchFamily="34" charset="0"/>
                <a:cs typeface="Calibri" pitchFamily="34" charset="0"/>
              </a:rPr>
              <a:t>(</a:t>
            </a:r>
            <a:r>
              <a:rPr lang="en-US" sz="1600" dirty="0" smtClean="0">
                <a:latin typeface="Calibri" pitchFamily="34" charset="0"/>
                <a:cs typeface="Calibri" pitchFamily="34" charset="0"/>
              </a:rPr>
              <a:t>Ryan </a:t>
            </a:r>
            <a:r>
              <a:rPr lang="en-US" sz="1600" dirty="0">
                <a:latin typeface="Calibri" pitchFamily="34" charset="0"/>
                <a:cs typeface="Calibri" pitchFamily="34" charset="0"/>
              </a:rPr>
              <a:t>&amp; Zhou, </a:t>
            </a:r>
            <a:r>
              <a:rPr lang="en-US" sz="1600" dirty="0" smtClean="0">
                <a:latin typeface="Calibri" pitchFamily="34" charset="0"/>
                <a:cs typeface="Calibri" pitchFamily="34" charset="0"/>
              </a:rPr>
              <a:t>2006</a:t>
            </a:r>
            <a:r>
              <a:rPr lang="en-US" sz="1400" dirty="0" smtClean="0">
                <a:latin typeface="Calibri" pitchFamily="34" charset="0"/>
                <a:cs typeface="Calibri" pitchFamily="34" charset="0"/>
              </a:rPr>
              <a:t>) </a:t>
            </a:r>
            <a:endParaRPr lang="en-US" sz="1400" dirty="0">
              <a:latin typeface="Calibri" pitchFamily="34" charset="0"/>
              <a:cs typeface="Calibri" pitchFamily="34" charset="0"/>
            </a:endParaRPr>
          </a:p>
        </p:txBody>
      </p:sp>
    </p:spTree>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txBox="1">
            <a:spLocks noChangeArrowheads="1"/>
          </p:cNvSpPr>
          <p:nvPr/>
        </p:nvSpPr>
        <p:spPr bwMode="auto">
          <a:xfrm>
            <a:off x="730370" y="304800"/>
            <a:ext cx="7772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imes New Roman" pitchFamily="18" charset="0"/>
                <a:cs typeface="Arial" charset="0"/>
              </a:defRPr>
            </a:lvl2pPr>
            <a:lvl3pPr algn="l" rtl="0" fontAlgn="base">
              <a:spcBef>
                <a:spcPct val="0"/>
              </a:spcBef>
              <a:spcAft>
                <a:spcPct val="0"/>
              </a:spcAft>
              <a:defRPr sz="4400">
                <a:solidFill>
                  <a:schemeClr val="tx2"/>
                </a:solidFill>
                <a:latin typeface="Times New Roman" pitchFamily="18" charset="0"/>
                <a:cs typeface="Arial" charset="0"/>
              </a:defRPr>
            </a:lvl3pPr>
            <a:lvl4pPr algn="l" rtl="0" fontAlgn="base">
              <a:spcBef>
                <a:spcPct val="0"/>
              </a:spcBef>
              <a:spcAft>
                <a:spcPct val="0"/>
              </a:spcAft>
              <a:defRPr sz="4400">
                <a:solidFill>
                  <a:schemeClr val="tx2"/>
                </a:solidFill>
                <a:latin typeface="Times New Roman" pitchFamily="18" charset="0"/>
                <a:cs typeface="Arial" charset="0"/>
              </a:defRPr>
            </a:lvl4pPr>
            <a:lvl5pPr algn="l" rtl="0" fontAlgn="base">
              <a:spcBef>
                <a:spcPct val="0"/>
              </a:spcBef>
              <a:spcAft>
                <a:spcPct val="0"/>
              </a:spcAft>
              <a:defRPr sz="4400">
                <a:solidFill>
                  <a:schemeClr val="tx2"/>
                </a:solidFill>
                <a:latin typeface="Times New Roman" pitchFamily="18" charset="0"/>
                <a:cs typeface="Arial" charset="0"/>
              </a:defRPr>
            </a:lvl5pPr>
            <a:lvl6pPr marL="457200" algn="l" rtl="0" fontAlgn="base">
              <a:spcBef>
                <a:spcPct val="0"/>
              </a:spcBef>
              <a:spcAft>
                <a:spcPct val="0"/>
              </a:spcAft>
              <a:defRPr sz="4400">
                <a:solidFill>
                  <a:schemeClr val="tx2"/>
                </a:solidFill>
                <a:latin typeface="Times New Roman" pitchFamily="18" charset="0"/>
                <a:cs typeface="Arial" charset="0"/>
              </a:defRPr>
            </a:lvl6pPr>
            <a:lvl7pPr marL="914400" algn="l" rtl="0" fontAlgn="base">
              <a:spcBef>
                <a:spcPct val="0"/>
              </a:spcBef>
              <a:spcAft>
                <a:spcPct val="0"/>
              </a:spcAft>
              <a:defRPr sz="4400">
                <a:solidFill>
                  <a:schemeClr val="tx2"/>
                </a:solidFill>
                <a:latin typeface="Times New Roman" pitchFamily="18" charset="0"/>
                <a:cs typeface="Arial" charset="0"/>
              </a:defRPr>
            </a:lvl7pPr>
            <a:lvl8pPr marL="1371600" algn="l" rtl="0" fontAlgn="base">
              <a:spcBef>
                <a:spcPct val="0"/>
              </a:spcBef>
              <a:spcAft>
                <a:spcPct val="0"/>
              </a:spcAft>
              <a:defRPr sz="4400">
                <a:solidFill>
                  <a:schemeClr val="tx2"/>
                </a:solidFill>
                <a:latin typeface="Times New Roman" pitchFamily="18" charset="0"/>
                <a:cs typeface="Arial" charset="0"/>
              </a:defRPr>
            </a:lvl8pPr>
            <a:lvl9pPr marL="1828800" algn="l" rtl="0" fontAlgn="base">
              <a:spcBef>
                <a:spcPct val="0"/>
              </a:spcBef>
              <a:spcAft>
                <a:spcPct val="0"/>
              </a:spcAft>
              <a:defRPr sz="4400">
                <a:solidFill>
                  <a:schemeClr val="tx2"/>
                </a:solidFill>
                <a:latin typeface="Times New Roman" pitchFamily="18" charset="0"/>
                <a:cs typeface="Arial" charset="0"/>
              </a:defRPr>
            </a:lvl9pPr>
          </a:lstStyle>
          <a:p>
            <a:r>
              <a:rPr lang="en-US" dirty="0" smtClean="0">
                <a:solidFill>
                  <a:schemeClr val="tx1"/>
                </a:solidFill>
                <a:latin typeface="Calibri" pitchFamily="34" charset="0"/>
                <a:cs typeface="Calibri" pitchFamily="34" charset="0"/>
              </a:rPr>
              <a:t>Healthy People 2020 Goals</a:t>
            </a:r>
            <a:endParaRPr lang="en-US" dirty="0">
              <a:solidFill>
                <a:schemeClr val="tx1"/>
              </a:solidFill>
              <a:latin typeface="Calibri" pitchFamily="34" charset="0"/>
              <a:cs typeface="Calibri" pitchFamily="34" charset="0"/>
            </a:endParaRPr>
          </a:p>
        </p:txBody>
      </p:sp>
      <p:sp>
        <p:nvSpPr>
          <p:cNvPr id="3" name="Rectangle 20"/>
          <p:cNvSpPr>
            <a:spLocks noChangeArrowheads="1"/>
          </p:cNvSpPr>
          <p:nvPr/>
        </p:nvSpPr>
        <p:spPr bwMode="auto">
          <a:xfrm>
            <a:off x="6963405" y="4280053"/>
            <a:ext cx="1554162" cy="1473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spcBef>
                <a:spcPct val="20000"/>
              </a:spcBef>
              <a:buClr>
                <a:srgbClr val="CBD2E6"/>
              </a:buClr>
              <a:buFont typeface="Wingdings" pitchFamily="2" charset="2"/>
              <a:buNone/>
            </a:pPr>
            <a:endParaRPr lang="en-US" sz="2000" dirty="0">
              <a:latin typeface="Calibri" pitchFamily="34" charset="0"/>
              <a:cs typeface="Calibri" pitchFamily="34" charset="0"/>
            </a:endParaRPr>
          </a:p>
          <a:p>
            <a:pPr algn="ctr">
              <a:spcBef>
                <a:spcPct val="20000"/>
              </a:spcBef>
              <a:buClr>
                <a:srgbClr val="CBD2E6"/>
              </a:buClr>
              <a:buFont typeface="Wingdings" pitchFamily="2" charset="2"/>
              <a:buNone/>
            </a:pPr>
            <a:endParaRPr lang="en-US" sz="2000" dirty="0">
              <a:latin typeface="Calibri" pitchFamily="34" charset="0"/>
              <a:cs typeface="Calibri" pitchFamily="34" charset="0"/>
            </a:endParaRPr>
          </a:p>
          <a:p>
            <a:pPr algn="ctr">
              <a:spcBef>
                <a:spcPct val="20000"/>
              </a:spcBef>
              <a:buClr>
                <a:srgbClr val="CBD2E6"/>
              </a:buClr>
              <a:buFont typeface="Wingdings" pitchFamily="2" charset="2"/>
              <a:buNone/>
            </a:pPr>
            <a:r>
              <a:rPr lang="en-US" sz="2000" dirty="0">
                <a:latin typeface="Calibri" pitchFamily="34" charset="0"/>
                <a:cs typeface="Calibri" pitchFamily="34" charset="0"/>
              </a:rPr>
              <a:t>12%</a:t>
            </a:r>
          </a:p>
        </p:txBody>
      </p:sp>
      <p:sp>
        <p:nvSpPr>
          <p:cNvPr id="4" name="Rectangle 19"/>
          <p:cNvSpPr>
            <a:spLocks noChangeArrowheads="1"/>
          </p:cNvSpPr>
          <p:nvPr/>
        </p:nvSpPr>
        <p:spPr bwMode="auto">
          <a:xfrm>
            <a:off x="5349875" y="4267200"/>
            <a:ext cx="1554163" cy="1473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spcBef>
                <a:spcPct val="20000"/>
              </a:spcBef>
              <a:buClr>
                <a:srgbClr val="CBD2E6"/>
              </a:buClr>
              <a:buFont typeface="Wingdings" pitchFamily="2" charset="2"/>
              <a:buNone/>
            </a:pPr>
            <a:endParaRPr lang="en-US" sz="2000">
              <a:latin typeface="Calibri" pitchFamily="34" charset="0"/>
              <a:cs typeface="Calibri" pitchFamily="34" charset="0"/>
            </a:endParaRPr>
          </a:p>
          <a:p>
            <a:pPr algn="ctr">
              <a:spcBef>
                <a:spcPct val="20000"/>
              </a:spcBef>
              <a:buClr>
                <a:srgbClr val="CBD2E6"/>
              </a:buClr>
              <a:buFont typeface="Wingdings" pitchFamily="2" charset="2"/>
              <a:buNone/>
            </a:pPr>
            <a:endParaRPr lang="en-US" sz="2000">
              <a:latin typeface="Calibri" pitchFamily="34" charset="0"/>
              <a:cs typeface="Calibri" pitchFamily="34" charset="0"/>
            </a:endParaRPr>
          </a:p>
          <a:p>
            <a:pPr algn="ctr">
              <a:spcBef>
                <a:spcPct val="20000"/>
              </a:spcBef>
              <a:buClr>
                <a:srgbClr val="CBD2E6"/>
              </a:buClr>
              <a:buFont typeface="Wingdings" pitchFamily="2" charset="2"/>
              <a:buNone/>
            </a:pPr>
            <a:r>
              <a:rPr lang="en-US" sz="2000">
                <a:latin typeface="Calibri" pitchFamily="34" charset="0"/>
                <a:cs typeface="Calibri" pitchFamily="34" charset="0"/>
              </a:rPr>
              <a:t>26%</a:t>
            </a:r>
          </a:p>
        </p:txBody>
      </p:sp>
      <p:sp>
        <p:nvSpPr>
          <p:cNvPr id="5" name="Rectangle 18"/>
          <p:cNvSpPr>
            <a:spLocks noChangeArrowheads="1"/>
          </p:cNvSpPr>
          <p:nvPr/>
        </p:nvSpPr>
        <p:spPr bwMode="auto">
          <a:xfrm>
            <a:off x="3794125" y="4267200"/>
            <a:ext cx="1555750" cy="1473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spcBef>
                <a:spcPct val="20000"/>
              </a:spcBef>
              <a:buClr>
                <a:srgbClr val="CBD2E6"/>
              </a:buClr>
              <a:buFont typeface="Wingdings" pitchFamily="2" charset="2"/>
              <a:buNone/>
            </a:pPr>
            <a:endParaRPr lang="en-US" sz="2000" dirty="0">
              <a:latin typeface="Calibri" pitchFamily="34" charset="0"/>
              <a:cs typeface="Calibri" pitchFamily="34" charset="0"/>
            </a:endParaRPr>
          </a:p>
          <a:p>
            <a:pPr algn="ctr">
              <a:spcBef>
                <a:spcPct val="20000"/>
              </a:spcBef>
              <a:buClr>
                <a:srgbClr val="CBD2E6"/>
              </a:buClr>
              <a:buFont typeface="Wingdings" pitchFamily="2" charset="2"/>
              <a:buNone/>
            </a:pPr>
            <a:endParaRPr lang="en-US" sz="2000" dirty="0">
              <a:latin typeface="Calibri" pitchFamily="34" charset="0"/>
              <a:cs typeface="Calibri" pitchFamily="34" charset="0"/>
            </a:endParaRPr>
          </a:p>
          <a:p>
            <a:pPr algn="ctr">
              <a:spcBef>
                <a:spcPct val="20000"/>
              </a:spcBef>
              <a:buClr>
                <a:srgbClr val="CBD2E6"/>
              </a:buClr>
              <a:buFont typeface="Wingdings" pitchFamily="2" charset="2"/>
              <a:buNone/>
            </a:pPr>
            <a:r>
              <a:rPr lang="en-US" sz="2000" dirty="0">
                <a:latin typeface="Calibri" pitchFamily="34" charset="0"/>
                <a:cs typeface="Calibri" pitchFamily="34" charset="0"/>
              </a:rPr>
              <a:t>10%</a:t>
            </a:r>
          </a:p>
          <a:p>
            <a:pPr>
              <a:spcBef>
                <a:spcPct val="20000"/>
              </a:spcBef>
              <a:buClr>
                <a:srgbClr val="CBD2E6"/>
              </a:buClr>
              <a:buFont typeface="Wingdings" pitchFamily="2" charset="2"/>
              <a:buNone/>
            </a:pPr>
            <a:endParaRPr lang="en-US" sz="2800" dirty="0">
              <a:latin typeface="Calibri" pitchFamily="34" charset="0"/>
              <a:cs typeface="Calibri" pitchFamily="34" charset="0"/>
            </a:endParaRPr>
          </a:p>
        </p:txBody>
      </p:sp>
      <p:sp>
        <p:nvSpPr>
          <p:cNvPr id="6" name="Rectangle 17"/>
          <p:cNvSpPr>
            <a:spLocks noChangeArrowheads="1"/>
          </p:cNvSpPr>
          <p:nvPr/>
        </p:nvSpPr>
        <p:spPr bwMode="auto">
          <a:xfrm>
            <a:off x="2239963" y="4267200"/>
            <a:ext cx="1554162" cy="1473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spcBef>
                <a:spcPct val="20000"/>
              </a:spcBef>
              <a:buClr>
                <a:srgbClr val="CBD2E6"/>
              </a:buClr>
              <a:buFont typeface="Wingdings" pitchFamily="2" charset="2"/>
              <a:buNone/>
            </a:pPr>
            <a:endParaRPr lang="en-US" sz="2000" dirty="0">
              <a:latin typeface="Calibri" pitchFamily="34" charset="0"/>
              <a:cs typeface="Calibri" pitchFamily="34" charset="0"/>
            </a:endParaRPr>
          </a:p>
          <a:p>
            <a:pPr algn="ctr">
              <a:spcBef>
                <a:spcPct val="20000"/>
              </a:spcBef>
              <a:buClr>
                <a:srgbClr val="CBD2E6"/>
              </a:buClr>
              <a:buFont typeface="Wingdings" pitchFamily="2" charset="2"/>
              <a:buNone/>
            </a:pPr>
            <a:endParaRPr lang="en-US" sz="2000" dirty="0">
              <a:latin typeface="Calibri" pitchFamily="34" charset="0"/>
              <a:cs typeface="Calibri" pitchFamily="34" charset="0"/>
            </a:endParaRPr>
          </a:p>
          <a:p>
            <a:pPr algn="ctr">
              <a:spcBef>
                <a:spcPct val="20000"/>
              </a:spcBef>
              <a:buClr>
                <a:srgbClr val="CBD2E6"/>
              </a:buClr>
              <a:buFont typeface="Wingdings" pitchFamily="2" charset="2"/>
              <a:buNone/>
            </a:pPr>
            <a:r>
              <a:rPr lang="en-US" sz="2000" dirty="0">
                <a:latin typeface="Calibri" pitchFamily="34" charset="0"/>
                <a:cs typeface="Calibri" pitchFamily="34" charset="0"/>
              </a:rPr>
              <a:t>63%</a:t>
            </a:r>
          </a:p>
        </p:txBody>
      </p:sp>
      <p:sp>
        <p:nvSpPr>
          <p:cNvPr id="7" name="Rectangle 16"/>
          <p:cNvSpPr>
            <a:spLocks noChangeArrowheads="1"/>
          </p:cNvSpPr>
          <p:nvPr/>
        </p:nvSpPr>
        <p:spPr bwMode="auto">
          <a:xfrm>
            <a:off x="685800" y="4267200"/>
            <a:ext cx="1554163" cy="1473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spcBef>
                <a:spcPct val="20000"/>
              </a:spcBef>
              <a:buClr>
                <a:srgbClr val="CBD2E6"/>
              </a:buClr>
              <a:buFont typeface="Wingdings" pitchFamily="2" charset="2"/>
              <a:buNone/>
            </a:pPr>
            <a:endParaRPr lang="en-US" sz="2000" dirty="0">
              <a:latin typeface="Calibri" pitchFamily="34" charset="0"/>
              <a:cs typeface="Calibri" pitchFamily="34" charset="0"/>
            </a:endParaRPr>
          </a:p>
          <a:p>
            <a:pPr algn="ctr">
              <a:spcBef>
                <a:spcPct val="20000"/>
              </a:spcBef>
              <a:buClr>
                <a:srgbClr val="CBD2E6"/>
              </a:buClr>
              <a:buFont typeface="Wingdings" pitchFamily="2" charset="2"/>
              <a:buNone/>
            </a:pPr>
            <a:r>
              <a:rPr lang="en-US" sz="2000" dirty="0">
                <a:latin typeface="Calibri" pitchFamily="34" charset="0"/>
                <a:cs typeface="Calibri" pitchFamily="34" charset="0"/>
              </a:rPr>
              <a:t>Low-Income Women</a:t>
            </a:r>
          </a:p>
          <a:p>
            <a:pPr algn="ctr">
              <a:spcBef>
                <a:spcPct val="20000"/>
              </a:spcBef>
              <a:buClr>
                <a:srgbClr val="CBD2E6"/>
              </a:buClr>
              <a:buFont typeface="Wingdings" pitchFamily="2" charset="2"/>
              <a:buNone/>
            </a:pPr>
            <a:r>
              <a:rPr lang="en-US" sz="2000" b="1" dirty="0">
                <a:solidFill>
                  <a:schemeClr val="bg2">
                    <a:lumMod val="60000"/>
                    <a:lumOff val="40000"/>
                  </a:schemeClr>
                </a:solidFill>
                <a:latin typeface="Calibri" pitchFamily="34" charset="0"/>
                <a:cs typeface="Calibri" pitchFamily="34" charset="0"/>
              </a:rPr>
              <a:t>WIC</a:t>
            </a:r>
          </a:p>
        </p:txBody>
      </p:sp>
      <p:sp>
        <p:nvSpPr>
          <p:cNvPr id="8" name="Rectangle 15"/>
          <p:cNvSpPr>
            <a:spLocks noChangeArrowheads="1"/>
          </p:cNvSpPr>
          <p:nvPr/>
        </p:nvSpPr>
        <p:spPr bwMode="auto">
          <a:xfrm>
            <a:off x="6904038" y="2794000"/>
            <a:ext cx="1554162" cy="1473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spcBef>
                <a:spcPct val="20000"/>
              </a:spcBef>
              <a:buClr>
                <a:srgbClr val="CBD2E6"/>
              </a:buClr>
              <a:buFont typeface="Wingdings" pitchFamily="2" charset="2"/>
              <a:buNone/>
            </a:pPr>
            <a:endParaRPr lang="en-US" sz="2000" dirty="0">
              <a:latin typeface="Calibri" pitchFamily="34" charset="0"/>
              <a:cs typeface="Calibri" pitchFamily="34" charset="0"/>
            </a:endParaRPr>
          </a:p>
          <a:p>
            <a:pPr algn="ctr">
              <a:spcBef>
                <a:spcPct val="20000"/>
              </a:spcBef>
              <a:buClr>
                <a:srgbClr val="CBD2E6"/>
              </a:buClr>
              <a:buFont typeface="Wingdings" pitchFamily="2" charset="2"/>
              <a:buNone/>
            </a:pPr>
            <a:endParaRPr lang="en-US" sz="2000" dirty="0">
              <a:latin typeface="Calibri" pitchFamily="34" charset="0"/>
              <a:cs typeface="Calibri" pitchFamily="34" charset="0"/>
            </a:endParaRPr>
          </a:p>
          <a:p>
            <a:pPr algn="ctr">
              <a:spcBef>
                <a:spcPct val="20000"/>
              </a:spcBef>
              <a:buClr>
                <a:srgbClr val="CBD2E6"/>
              </a:buClr>
              <a:buFont typeface="Wingdings" pitchFamily="2" charset="2"/>
              <a:buNone/>
            </a:pPr>
            <a:endParaRPr lang="en-US" sz="2000" dirty="0" smtClean="0">
              <a:latin typeface="Calibri" pitchFamily="34" charset="0"/>
              <a:cs typeface="Calibri" pitchFamily="34" charset="0"/>
            </a:endParaRPr>
          </a:p>
          <a:p>
            <a:pPr algn="ctr">
              <a:spcBef>
                <a:spcPct val="20000"/>
              </a:spcBef>
              <a:buClr>
                <a:srgbClr val="CBD2E6"/>
              </a:buClr>
              <a:buFont typeface="Wingdings" pitchFamily="2" charset="2"/>
              <a:buNone/>
            </a:pPr>
            <a:r>
              <a:rPr lang="en-US" sz="2000" dirty="0" smtClean="0">
                <a:latin typeface="Calibri" pitchFamily="34" charset="0"/>
                <a:cs typeface="Calibri" pitchFamily="34" charset="0"/>
              </a:rPr>
              <a:t>26</a:t>
            </a:r>
            <a:r>
              <a:rPr lang="en-US" sz="2000" dirty="0">
                <a:latin typeface="Calibri" pitchFamily="34" charset="0"/>
                <a:cs typeface="Calibri" pitchFamily="34" charset="0"/>
              </a:rPr>
              <a:t>%</a:t>
            </a:r>
          </a:p>
          <a:p>
            <a:pPr>
              <a:spcBef>
                <a:spcPct val="20000"/>
              </a:spcBef>
              <a:buClr>
                <a:srgbClr val="CBD2E6"/>
              </a:buClr>
              <a:buFont typeface="Wingdings" pitchFamily="2" charset="2"/>
              <a:buNone/>
            </a:pPr>
            <a:endParaRPr lang="en-US" sz="2800" dirty="0">
              <a:latin typeface="Calibri" pitchFamily="34" charset="0"/>
              <a:cs typeface="Calibri" pitchFamily="34" charset="0"/>
            </a:endParaRPr>
          </a:p>
        </p:txBody>
      </p:sp>
      <p:sp>
        <p:nvSpPr>
          <p:cNvPr id="9" name="Rectangle 14"/>
          <p:cNvSpPr>
            <a:spLocks noChangeArrowheads="1"/>
          </p:cNvSpPr>
          <p:nvPr/>
        </p:nvSpPr>
        <p:spPr bwMode="auto">
          <a:xfrm>
            <a:off x="5349875" y="2794000"/>
            <a:ext cx="1554163" cy="1473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spcBef>
                <a:spcPct val="20000"/>
              </a:spcBef>
              <a:buClr>
                <a:srgbClr val="CBD2E6"/>
              </a:buClr>
              <a:buFont typeface="Wingdings" pitchFamily="2" charset="2"/>
              <a:buNone/>
            </a:pPr>
            <a:endParaRPr lang="en-US" sz="2000" dirty="0">
              <a:latin typeface="Calibri" pitchFamily="34" charset="0"/>
              <a:cs typeface="Calibri" pitchFamily="34" charset="0"/>
            </a:endParaRPr>
          </a:p>
          <a:p>
            <a:pPr algn="ctr">
              <a:spcBef>
                <a:spcPct val="20000"/>
              </a:spcBef>
              <a:buClr>
                <a:srgbClr val="CBD2E6"/>
              </a:buClr>
              <a:buFont typeface="Wingdings" pitchFamily="2" charset="2"/>
              <a:buNone/>
            </a:pPr>
            <a:endParaRPr lang="en-US" sz="2000" dirty="0">
              <a:latin typeface="Calibri" pitchFamily="34" charset="0"/>
              <a:cs typeface="Calibri" pitchFamily="34" charset="0"/>
            </a:endParaRPr>
          </a:p>
          <a:p>
            <a:pPr algn="ctr">
              <a:spcBef>
                <a:spcPct val="20000"/>
              </a:spcBef>
              <a:buClr>
                <a:srgbClr val="CBD2E6"/>
              </a:buClr>
              <a:buFont typeface="Wingdings" pitchFamily="2" charset="2"/>
              <a:buNone/>
            </a:pPr>
            <a:endParaRPr lang="en-US" sz="2000" dirty="0" smtClean="0">
              <a:latin typeface="Calibri" pitchFamily="34" charset="0"/>
              <a:cs typeface="Calibri" pitchFamily="34" charset="0"/>
            </a:endParaRPr>
          </a:p>
          <a:p>
            <a:pPr algn="ctr">
              <a:spcBef>
                <a:spcPct val="20000"/>
              </a:spcBef>
              <a:buClr>
                <a:srgbClr val="CBD2E6"/>
              </a:buClr>
              <a:buFont typeface="Wingdings" pitchFamily="2" charset="2"/>
              <a:buNone/>
            </a:pPr>
            <a:r>
              <a:rPr lang="en-US" sz="2000" dirty="0" smtClean="0">
                <a:latin typeface="Calibri" pitchFamily="34" charset="0"/>
                <a:cs typeface="Calibri" pitchFamily="34" charset="0"/>
              </a:rPr>
              <a:t>56</a:t>
            </a:r>
            <a:r>
              <a:rPr lang="en-US" sz="2000" dirty="0">
                <a:latin typeface="Calibri" pitchFamily="34" charset="0"/>
                <a:cs typeface="Calibri" pitchFamily="34" charset="0"/>
              </a:rPr>
              <a:t>%</a:t>
            </a:r>
          </a:p>
          <a:p>
            <a:pPr>
              <a:spcBef>
                <a:spcPct val="20000"/>
              </a:spcBef>
              <a:buClr>
                <a:srgbClr val="CBD2E6"/>
              </a:buClr>
              <a:buFont typeface="Wingdings" pitchFamily="2" charset="2"/>
              <a:buNone/>
            </a:pPr>
            <a:endParaRPr lang="en-US" sz="2800" dirty="0">
              <a:latin typeface="Calibri" pitchFamily="34" charset="0"/>
              <a:cs typeface="Calibri" pitchFamily="34" charset="0"/>
            </a:endParaRPr>
          </a:p>
        </p:txBody>
      </p:sp>
      <p:sp>
        <p:nvSpPr>
          <p:cNvPr id="10" name="Rectangle 13"/>
          <p:cNvSpPr>
            <a:spLocks noChangeArrowheads="1"/>
          </p:cNvSpPr>
          <p:nvPr/>
        </p:nvSpPr>
        <p:spPr bwMode="auto">
          <a:xfrm>
            <a:off x="3817129" y="2794000"/>
            <a:ext cx="1555750" cy="1473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spcBef>
                <a:spcPct val="20000"/>
              </a:spcBef>
              <a:buClr>
                <a:srgbClr val="CBD2E6"/>
              </a:buClr>
              <a:buFont typeface="Wingdings" pitchFamily="2" charset="2"/>
              <a:buNone/>
            </a:pPr>
            <a:endParaRPr lang="en-US" sz="2000" dirty="0">
              <a:latin typeface="Calibri" pitchFamily="34" charset="0"/>
              <a:cs typeface="Calibri" pitchFamily="34" charset="0"/>
            </a:endParaRPr>
          </a:p>
          <a:p>
            <a:pPr algn="ctr">
              <a:spcBef>
                <a:spcPct val="20000"/>
              </a:spcBef>
              <a:buClr>
                <a:srgbClr val="CBD2E6"/>
              </a:buClr>
              <a:buFont typeface="Wingdings" pitchFamily="2" charset="2"/>
              <a:buNone/>
            </a:pPr>
            <a:endParaRPr lang="en-US" sz="2000" dirty="0">
              <a:latin typeface="Calibri" pitchFamily="34" charset="0"/>
              <a:cs typeface="Calibri" pitchFamily="34" charset="0"/>
            </a:endParaRPr>
          </a:p>
          <a:p>
            <a:pPr algn="ctr">
              <a:spcBef>
                <a:spcPct val="20000"/>
              </a:spcBef>
              <a:buClr>
                <a:srgbClr val="CBD2E6"/>
              </a:buClr>
              <a:buFont typeface="Wingdings" pitchFamily="2" charset="2"/>
              <a:buNone/>
            </a:pPr>
            <a:endParaRPr lang="en-US" sz="2000" dirty="0" smtClean="0">
              <a:latin typeface="Calibri" pitchFamily="34" charset="0"/>
              <a:cs typeface="Calibri" pitchFamily="34" charset="0"/>
            </a:endParaRPr>
          </a:p>
          <a:p>
            <a:pPr algn="ctr">
              <a:spcBef>
                <a:spcPct val="20000"/>
              </a:spcBef>
              <a:buClr>
                <a:srgbClr val="CBD2E6"/>
              </a:buClr>
              <a:buFont typeface="Wingdings" pitchFamily="2" charset="2"/>
              <a:buNone/>
            </a:pPr>
            <a:r>
              <a:rPr lang="en-US" sz="2000" dirty="0" smtClean="0">
                <a:latin typeface="Calibri" pitchFamily="34" charset="0"/>
                <a:cs typeface="Calibri" pitchFamily="34" charset="0"/>
              </a:rPr>
              <a:t>24</a:t>
            </a:r>
            <a:r>
              <a:rPr lang="en-US" sz="2000" dirty="0">
                <a:latin typeface="Calibri" pitchFamily="34" charset="0"/>
                <a:cs typeface="Calibri" pitchFamily="34" charset="0"/>
              </a:rPr>
              <a:t>%</a:t>
            </a:r>
          </a:p>
        </p:txBody>
      </p:sp>
      <p:sp>
        <p:nvSpPr>
          <p:cNvPr id="11" name="Rectangle 10"/>
          <p:cNvSpPr>
            <a:spLocks noChangeArrowheads="1"/>
          </p:cNvSpPr>
          <p:nvPr/>
        </p:nvSpPr>
        <p:spPr bwMode="auto">
          <a:xfrm>
            <a:off x="2239963" y="2794000"/>
            <a:ext cx="1554162" cy="1473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spcBef>
                <a:spcPct val="20000"/>
              </a:spcBef>
              <a:buClr>
                <a:srgbClr val="CBD2E6"/>
              </a:buClr>
              <a:buFont typeface="Wingdings" pitchFamily="2" charset="2"/>
              <a:buNone/>
            </a:pPr>
            <a:endParaRPr lang="en-US" sz="2000" dirty="0">
              <a:latin typeface="Calibri" pitchFamily="34" charset="0"/>
              <a:cs typeface="Calibri" pitchFamily="34" charset="0"/>
            </a:endParaRPr>
          </a:p>
          <a:p>
            <a:pPr algn="ctr">
              <a:spcBef>
                <a:spcPct val="20000"/>
              </a:spcBef>
              <a:buClr>
                <a:srgbClr val="CBD2E6"/>
              </a:buClr>
              <a:buFont typeface="Wingdings" pitchFamily="2" charset="2"/>
              <a:buNone/>
            </a:pPr>
            <a:endParaRPr lang="en-US" sz="2000" dirty="0">
              <a:latin typeface="Calibri" pitchFamily="34" charset="0"/>
              <a:cs typeface="Calibri" pitchFamily="34" charset="0"/>
            </a:endParaRPr>
          </a:p>
          <a:p>
            <a:pPr algn="ctr">
              <a:spcBef>
                <a:spcPct val="20000"/>
              </a:spcBef>
              <a:buClr>
                <a:srgbClr val="CBD2E6"/>
              </a:buClr>
              <a:buFont typeface="Wingdings" pitchFamily="2" charset="2"/>
              <a:buNone/>
            </a:pPr>
            <a:endParaRPr lang="en-US" sz="2000" dirty="0" smtClean="0">
              <a:latin typeface="Calibri" pitchFamily="34" charset="0"/>
              <a:cs typeface="Calibri" pitchFamily="34" charset="0"/>
            </a:endParaRPr>
          </a:p>
          <a:p>
            <a:pPr algn="ctr">
              <a:spcBef>
                <a:spcPct val="20000"/>
              </a:spcBef>
              <a:buClr>
                <a:srgbClr val="CBD2E6"/>
              </a:buClr>
              <a:buFont typeface="Wingdings" pitchFamily="2" charset="2"/>
              <a:buNone/>
            </a:pPr>
            <a:r>
              <a:rPr lang="en-US" sz="2000" dirty="0" smtClean="0">
                <a:latin typeface="Calibri" pitchFamily="34" charset="0"/>
                <a:cs typeface="Calibri" pitchFamily="34" charset="0"/>
              </a:rPr>
              <a:t>86</a:t>
            </a:r>
            <a:r>
              <a:rPr lang="en-US" sz="2000" dirty="0">
                <a:latin typeface="Calibri" pitchFamily="34" charset="0"/>
                <a:cs typeface="Calibri" pitchFamily="34" charset="0"/>
              </a:rPr>
              <a:t>%</a:t>
            </a:r>
          </a:p>
        </p:txBody>
      </p:sp>
      <p:sp>
        <p:nvSpPr>
          <p:cNvPr id="12" name="Rectangle 11"/>
          <p:cNvSpPr>
            <a:spLocks noChangeArrowheads="1"/>
          </p:cNvSpPr>
          <p:nvPr/>
        </p:nvSpPr>
        <p:spPr bwMode="auto">
          <a:xfrm>
            <a:off x="685800" y="2794000"/>
            <a:ext cx="1554163" cy="1473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spcBef>
                <a:spcPct val="20000"/>
              </a:spcBef>
              <a:buClr>
                <a:srgbClr val="CBD2E6"/>
              </a:buClr>
              <a:buFont typeface="Wingdings" pitchFamily="2" charset="2"/>
              <a:buNone/>
            </a:pPr>
            <a:endParaRPr lang="en-US" sz="2000" dirty="0">
              <a:latin typeface="Calibri" pitchFamily="34" charset="0"/>
              <a:cs typeface="Calibri" pitchFamily="34" charset="0"/>
            </a:endParaRPr>
          </a:p>
          <a:p>
            <a:pPr algn="ctr">
              <a:spcBef>
                <a:spcPct val="20000"/>
              </a:spcBef>
              <a:buClr>
                <a:srgbClr val="CBD2E6"/>
              </a:buClr>
              <a:buFont typeface="Wingdings" pitchFamily="2" charset="2"/>
              <a:buNone/>
            </a:pPr>
            <a:r>
              <a:rPr lang="en-US" sz="2000" dirty="0">
                <a:latin typeface="Calibri" pitchFamily="34" charset="0"/>
                <a:cs typeface="Calibri" pitchFamily="34" charset="0"/>
              </a:rPr>
              <a:t>Low-Income Women </a:t>
            </a:r>
          </a:p>
          <a:p>
            <a:pPr algn="ctr">
              <a:spcBef>
                <a:spcPct val="20000"/>
              </a:spcBef>
              <a:buClr>
                <a:srgbClr val="CBD2E6"/>
              </a:buClr>
              <a:buFont typeface="Wingdings" pitchFamily="2" charset="2"/>
              <a:buNone/>
            </a:pPr>
            <a:r>
              <a:rPr lang="en-US" sz="2000" b="1" dirty="0">
                <a:solidFill>
                  <a:schemeClr val="bg2">
                    <a:lumMod val="60000"/>
                    <a:lumOff val="40000"/>
                  </a:schemeClr>
                </a:solidFill>
                <a:latin typeface="Calibri" pitchFamily="34" charset="0"/>
                <a:cs typeface="Calibri" pitchFamily="34" charset="0"/>
              </a:rPr>
              <a:t>NO WIC</a:t>
            </a:r>
          </a:p>
        </p:txBody>
      </p:sp>
      <p:sp>
        <p:nvSpPr>
          <p:cNvPr id="13" name="Rectangle 10"/>
          <p:cNvSpPr>
            <a:spLocks noChangeArrowheads="1"/>
          </p:cNvSpPr>
          <p:nvPr/>
        </p:nvSpPr>
        <p:spPr bwMode="auto">
          <a:xfrm>
            <a:off x="6948608" y="1857495"/>
            <a:ext cx="1554162" cy="1193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spcBef>
                <a:spcPct val="20000"/>
              </a:spcBef>
              <a:buClr>
                <a:srgbClr val="CBD2E6"/>
              </a:buClr>
              <a:buFont typeface="Wingdings" pitchFamily="2" charset="2"/>
              <a:buNone/>
            </a:pPr>
            <a:r>
              <a:rPr lang="en-US" sz="2000" dirty="0">
                <a:latin typeface="Calibri" pitchFamily="34" charset="0"/>
                <a:cs typeface="Calibri" pitchFamily="34" charset="0"/>
              </a:rPr>
              <a:t>Duration at 12 months</a:t>
            </a:r>
          </a:p>
          <a:p>
            <a:pPr algn="ctr">
              <a:spcBef>
                <a:spcPct val="20000"/>
              </a:spcBef>
              <a:buClr>
                <a:srgbClr val="CBD2E6"/>
              </a:buClr>
              <a:buFont typeface="Wingdings" pitchFamily="2" charset="2"/>
              <a:buNone/>
            </a:pPr>
            <a:r>
              <a:rPr lang="en-US" sz="2000" dirty="0" smtClean="0">
                <a:latin typeface="Calibri" pitchFamily="34" charset="0"/>
                <a:cs typeface="Calibri" pitchFamily="34" charset="0"/>
              </a:rPr>
              <a:t>34.1%</a:t>
            </a:r>
            <a:endParaRPr lang="en-US" sz="2000" dirty="0">
              <a:latin typeface="Calibri" pitchFamily="34" charset="0"/>
              <a:cs typeface="Calibri" pitchFamily="34" charset="0"/>
            </a:endParaRPr>
          </a:p>
        </p:txBody>
      </p:sp>
      <p:sp>
        <p:nvSpPr>
          <p:cNvPr id="14" name="Rectangle 9"/>
          <p:cNvSpPr>
            <a:spLocks noChangeArrowheads="1"/>
          </p:cNvSpPr>
          <p:nvPr/>
        </p:nvSpPr>
        <p:spPr bwMode="auto">
          <a:xfrm>
            <a:off x="5372879" y="1861808"/>
            <a:ext cx="1554163" cy="1193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spcBef>
                <a:spcPct val="20000"/>
              </a:spcBef>
              <a:buClr>
                <a:srgbClr val="CBD2E6"/>
              </a:buClr>
              <a:buFont typeface="Wingdings" pitchFamily="2" charset="2"/>
              <a:buNone/>
            </a:pPr>
            <a:r>
              <a:rPr lang="en-US" sz="2000" dirty="0">
                <a:latin typeface="Calibri" pitchFamily="34" charset="0"/>
                <a:cs typeface="Calibri" pitchFamily="34" charset="0"/>
              </a:rPr>
              <a:t>Duration at 6 months</a:t>
            </a:r>
          </a:p>
          <a:p>
            <a:pPr algn="ctr">
              <a:spcBef>
                <a:spcPct val="20000"/>
              </a:spcBef>
              <a:buClr>
                <a:srgbClr val="CBD2E6"/>
              </a:buClr>
              <a:buFont typeface="Wingdings" pitchFamily="2" charset="2"/>
              <a:buNone/>
            </a:pPr>
            <a:r>
              <a:rPr lang="en-US" sz="2000" dirty="0" smtClean="0">
                <a:latin typeface="Calibri" pitchFamily="34" charset="0"/>
                <a:cs typeface="Calibri" pitchFamily="34" charset="0"/>
              </a:rPr>
              <a:t>60.6%</a:t>
            </a:r>
            <a:endParaRPr lang="en-US" sz="2000" dirty="0">
              <a:latin typeface="Calibri" pitchFamily="34" charset="0"/>
              <a:cs typeface="Calibri" pitchFamily="34" charset="0"/>
            </a:endParaRPr>
          </a:p>
        </p:txBody>
      </p:sp>
      <p:sp>
        <p:nvSpPr>
          <p:cNvPr id="15" name="Rectangle 8"/>
          <p:cNvSpPr>
            <a:spLocks noChangeArrowheads="1"/>
          </p:cNvSpPr>
          <p:nvPr/>
        </p:nvSpPr>
        <p:spPr bwMode="auto">
          <a:xfrm>
            <a:off x="3817129" y="1900627"/>
            <a:ext cx="1555750" cy="1193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spcBef>
                <a:spcPct val="20000"/>
              </a:spcBef>
              <a:buClr>
                <a:srgbClr val="CBD2E6"/>
              </a:buClr>
              <a:buFont typeface="Wingdings" pitchFamily="2" charset="2"/>
              <a:buNone/>
            </a:pPr>
            <a:r>
              <a:rPr lang="en-US" sz="2000" dirty="0">
                <a:latin typeface="Calibri" pitchFamily="34" charset="0"/>
                <a:cs typeface="Calibri" pitchFamily="34" charset="0"/>
              </a:rPr>
              <a:t>Exclusivity at 3 </a:t>
            </a:r>
            <a:r>
              <a:rPr lang="en-US" sz="2000" dirty="0" smtClean="0">
                <a:latin typeface="Calibri" pitchFamily="34" charset="0"/>
                <a:cs typeface="Calibri" pitchFamily="34" charset="0"/>
              </a:rPr>
              <a:t>months</a:t>
            </a:r>
          </a:p>
          <a:p>
            <a:pPr algn="ctr">
              <a:spcBef>
                <a:spcPct val="20000"/>
              </a:spcBef>
              <a:buClr>
                <a:srgbClr val="CBD2E6"/>
              </a:buClr>
              <a:buFont typeface="Wingdings" pitchFamily="2" charset="2"/>
              <a:buNone/>
            </a:pPr>
            <a:r>
              <a:rPr lang="en-US" sz="2000" dirty="0" smtClean="0">
                <a:latin typeface="Calibri" pitchFamily="34" charset="0"/>
                <a:cs typeface="Calibri" pitchFamily="34" charset="0"/>
              </a:rPr>
              <a:t>46.2%</a:t>
            </a:r>
            <a:endParaRPr lang="en-US" sz="2000" dirty="0">
              <a:latin typeface="Calibri" pitchFamily="34" charset="0"/>
              <a:cs typeface="Calibri" pitchFamily="34" charset="0"/>
            </a:endParaRPr>
          </a:p>
        </p:txBody>
      </p:sp>
      <p:sp>
        <p:nvSpPr>
          <p:cNvPr id="16" name="Rectangle 7"/>
          <p:cNvSpPr>
            <a:spLocks noChangeArrowheads="1"/>
          </p:cNvSpPr>
          <p:nvPr/>
        </p:nvSpPr>
        <p:spPr bwMode="auto">
          <a:xfrm>
            <a:off x="2239963" y="1904940"/>
            <a:ext cx="1554162" cy="1193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spcBef>
                <a:spcPct val="20000"/>
              </a:spcBef>
              <a:buClr>
                <a:srgbClr val="CBD2E6"/>
              </a:buClr>
              <a:buFont typeface="Wingdings" pitchFamily="2" charset="2"/>
              <a:buNone/>
            </a:pPr>
            <a:r>
              <a:rPr lang="en-US" sz="2000" dirty="0">
                <a:latin typeface="Calibri" pitchFamily="34" charset="0"/>
                <a:cs typeface="Calibri" pitchFamily="34" charset="0"/>
              </a:rPr>
              <a:t>Initiation</a:t>
            </a:r>
          </a:p>
          <a:p>
            <a:pPr algn="ctr">
              <a:spcBef>
                <a:spcPct val="20000"/>
              </a:spcBef>
              <a:buClr>
                <a:srgbClr val="CBD2E6"/>
              </a:buClr>
              <a:buFont typeface="Wingdings" pitchFamily="2" charset="2"/>
              <a:buNone/>
            </a:pPr>
            <a:endParaRPr lang="en-US" sz="2000" dirty="0">
              <a:latin typeface="Calibri" pitchFamily="34" charset="0"/>
              <a:cs typeface="Calibri" pitchFamily="34" charset="0"/>
            </a:endParaRPr>
          </a:p>
          <a:p>
            <a:pPr algn="ctr">
              <a:spcBef>
                <a:spcPct val="20000"/>
              </a:spcBef>
              <a:buClr>
                <a:srgbClr val="CBD2E6"/>
              </a:buClr>
              <a:buFont typeface="Wingdings" pitchFamily="2" charset="2"/>
              <a:buNone/>
            </a:pPr>
            <a:r>
              <a:rPr lang="en-US" sz="2000" dirty="0" smtClean="0">
                <a:latin typeface="Calibri" pitchFamily="34" charset="0"/>
                <a:cs typeface="Calibri" pitchFamily="34" charset="0"/>
              </a:rPr>
              <a:t>81.9%</a:t>
            </a:r>
            <a:endParaRPr lang="en-US" sz="2000" dirty="0">
              <a:latin typeface="Calibri" pitchFamily="34" charset="0"/>
              <a:cs typeface="Calibri" pitchFamily="34" charset="0"/>
            </a:endParaRPr>
          </a:p>
        </p:txBody>
      </p:sp>
      <p:sp>
        <p:nvSpPr>
          <p:cNvPr id="17" name="Rectangle 6"/>
          <p:cNvSpPr>
            <a:spLocks noChangeArrowheads="1"/>
          </p:cNvSpPr>
          <p:nvPr/>
        </p:nvSpPr>
        <p:spPr bwMode="auto">
          <a:xfrm>
            <a:off x="685800" y="1926506"/>
            <a:ext cx="1554163" cy="1193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spcBef>
                <a:spcPct val="20000"/>
              </a:spcBef>
              <a:buClr>
                <a:srgbClr val="CBD2E6"/>
              </a:buClr>
              <a:buFont typeface="Wingdings" pitchFamily="2" charset="2"/>
              <a:buNone/>
            </a:pPr>
            <a:r>
              <a:rPr lang="en-US" sz="2000" dirty="0" smtClean="0">
                <a:latin typeface="Calibri" pitchFamily="34" charset="0"/>
                <a:cs typeface="Calibri" pitchFamily="34" charset="0"/>
              </a:rPr>
              <a:t>2020 </a:t>
            </a:r>
            <a:r>
              <a:rPr lang="en-US" sz="2000" dirty="0">
                <a:latin typeface="Calibri" pitchFamily="34" charset="0"/>
                <a:cs typeface="Calibri" pitchFamily="34" charset="0"/>
              </a:rPr>
              <a:t>Goal</a:t>
            </a:r>
          </a:p>
        </p:txBody>
      </p:sp>
      <p:sp>
        <p:nvSpPr>
          <p:cNvPr id="18" name="Line 22"/>
          <p:cNvSpPr>
            <a:spLocks noChangeShapeType="1"/>
          </p:cNvSpPr>
          <p:nvPr/>
        </p:nvSpPr>
        <p:spPr bwMode="auto">
          <a:xfrm>
            <a:off x="654050" y="3159125"/>
            <a:ext cx="7772400" cy="0"/>
          </a:xfrm>
          <a:prstGeom prst="line">
            <a:avLst/>
          </a:prstGeom>
          <a:noFill/>
          <a:ln w="19050">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latin typeface="Calibri" pitchFamily="34" charset="0"/>
              <a:cs typeface="Calibri" pitchFamily="34" charset="0"/>
            </a:endParaRPr>
          </a:p>
        </p:txBody>
      </p:sp>
      <p:sp>
        <p:nvSpPr>
          <p:cNvPr id="19" name="Line 23"/>
          <p:cNvSpPr>
            <a:spLocks noChangeShapeType="1"/>
          </p:cNvSpPr>
          <p:nvPr/>
        </p:nvSpPr>
        <p:spPr bwMode="auto">
          <a:xfrm>
            <a:off x="644525" y="4622800"/>
            <a:ext cx="7772400" cy="0"/>
          </a:xfrm>
          <a:prstGeom prst="line">
            <a:avLst/>
          </a:prstGeom>
          <a:noFill/>
          <a:ln w="19050">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latin typeface="Calibri" pitchFamily="34" charset="0"/>
              <a:cs typeface="Calibri" pitchFamily="34" charset="0"/>
            </a:endParaRPr>
          </a:p>
        </p:txBody>
      </p:sp>
    </p:spTree>
    <p:extLst>
      <p:ext uri="{BB962C8B-B14F-4D97-AF65-F5344CB8AC3E}">
        <p14:creationId xmlns:p14="http://schemas.microsoft.com/office/powerpoint/2010/main" xmlns="" val="1744898509"/>
      </p:ext>
    </p:extLst>
  </p:cSld>
  <p:clrMapOvr>
    <a:masterClrMapping/>
  </p:clrMapOvr>
  <mc:AlternateContent xmlns:mc="http://schemas.openxmlformats.org/markup-compatibility/2006">
    <mc:Choice xmlns:p14="http://schemas.microsoft.com/office/powerpoint/2010/main" xmlns="" Requires="p14">
      <p:transition spd="slow">
        <p14:fla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8" grpId="0" animBg="1"/>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9" name="Picture 5" descr="WIC"/>
          <p:cNvPicPr>
            <a:picLocks noChangeAspect="1" noChangeArrowheads="1"/>
          </p:cNvPicPr>
          <p:nvPr/>
        </p:nvPicPr>
        <p:blipFill>
          <a:blip r:embed="rId3" cstate="print"/>
          <a:srcRect/>
          <a:stretch>
            <a:fillRect/>
          </a:stretch>
        </p:blipFill>
        <p:spPr bwMode="auto">
          <a:xfrm>
            <a:off x="6934200" y="4267200"/>
            <a:ext cx="1905000" cy="2219325"/>
          </a:xfrm>
          <a:prstGeom prst="rect">
            <a:avLst/>
          </a:prstGeom>
          <a:noFill/>
        </p:spPr>
      </p:pic>
      <p:sp>
        <p:nvSpPr>
          <p:cNvPr id="88066" name="Rectangle 2"/>
          <p:cNvSpPr>
            <a:spLocks noGrp="1" noChangeArrowheads="1"/>
          </p:cNvSpPr>
          <p:nvPr>
            <p:ph type="title"/>
          </p:nvPr>
        </p:nvSpPr>
        <p:spPr>
          <a:xfrm>
            <a:off x="457200" y="1600200"/>
            <a:ext cx="8229600" cy="304800"/>
          </a:xfrm>
        </p:spPr>
        <p:txBody>
          <a:bodyPr/>
          <a:lstStyle/>
          <a:p>
            <a:pPr algn="ctr"/>
            <a:r>
              <a:rPr lang="en-US" sz="4000" dirty="0">
                <a:latin typeface="Calibri" pitchFamily="34" charset="0"/>
                <a:cs typeface="Calibri" pitchFamily="34" charset="0"/>
              </a:rPr>
              <a:t>What is WIC? </a:t>
            </a:r>
            <a:r>
              <a:rPr lang="en-US" sz="4000" dirty="0">
                <a:latin typeface="Arial Unicode MS" pitchFamily="34" charset="-128"/>
              </a:rPr>
              <a:t/>
            </a:r>
            <a:br>
              <a:rPr lang="en-US" sz="4000" dirty="0">
                <a:latin typeface="Arial Unicode MS" pitchFamily="34" charset="-128"/>
              </a:rPr>
            </a:br>
            <a:endParaRPr lang="en-US" sz="4000" dirty="0">
              <a:latin typeface="Arial Unicode MS" pitchFamily="34" charset="-128"/>
            </a:endParaRPr>
          </a:p>
        </p:txBody>
      </p:sp>
      <p:sp>
        <p:nvSpPr>
          <p:cNvPr id="88067" name="Rectangle 3"/>
          <p:cNvSpPr>
            <a:spLocks noGrp="1" noChangeArrowheads="1"/>
          </p:cNvSpPr>
          <p:nvPr>
            <p:ph type="body" idx="1"/>
          </p:nvPr>
        </p:nvSpPr>
        <p:spPr/>
        <p:txBody>
          <a:bodyPr/>
          <a:lstStyle/>
          <a:p>
            <a:r>
              <a:rPr lang="en-US" dirty="0">
                <a:latin typeface="Calibri" pitchFamily="34" charset="0"/>
                <a:cs typeface="Calibri" pitchFamily="34" charset="0"/>
              </a:rPr>
              <a:t>Enacted in 1974 by the Federal government </a:t>
            </a:r>
          </a:p>
          <a:p>
            <a:r>
              <a:rPr lang="en-US" dirty="0">
                <a:latin typeface="Calibri" pitchFamily="34" charset="0"/>
                <a:cs typeface="Calibri" pitchFamily="34" charset="0"/>
              </a:rPr>
              <a:t>A supplemental nutrition program for women, infants, and children</a:t>
            </a:r>
          </a:p>
          <a:p>
            <a:r>
              <a:rPr lang="en-US" dirty="0">
                <a:latin typeface="Calibri" pitchFamily="34" charset="0"/>
                <a:cs typeface="Calibri" pitchFamily="34" charset="0"/>
              </a:rPr>
              <a:t>Provides food items to low income families, including formula</a:t>
            </a:r>
          </a:p>
          <a:p>
            <a:r>
              <a:rPr lang="en-US" dirty="0">
                <a:latin typeface="Calibri" pitchFamily="34" charset="0"/>
                <a:cs typeface="Calibri" pitchFamily="34" charset="0"/>
              </a:rPr>
              <a:t>WIC supports breastfeeding</a:t>
            </a:r>
          </a:p>
        </p:txBody>
      </p:sp>
    </p:spTree>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idx="4294967295"/>
          </p:nvPr>
        </p:nvSpPr>
        <p:spPr>
          <a:xfrm>
            <a:off x="0" y="533400"/>
            <a:ext cx="9144000" cy="1143000"/>
          </a:xfrm>
        </p:spPr>
        <p:txBody>
          <a:bodyPr anchor="ctr"/>
          <a:lstStyle/>
          <a:p>
            <a:pPr algn="ctr"/>
            <a:r>
              <a:rPr lang="en-US" sz="4000" dirty="0" smtClean="0">
                <a:latin typeface="Calibri" pitchFamily="34" charset="0"/>
                <a:cs typeface="Calibri" pitchFamily="34" charset="0"/>
              </a:rPr>
              <a:t>Why do women discontinue breastfeeding?</a:t>
            </a:r>
            <a:endParaRPr lang="en-US" sz="4000" dirty="0">
              <a:latin typeface="Calibri" pitchFamily="34" charset="0"/>
              <a:cs typeface="Calibri" pitchFamily="34" charset="0"/>
            </a:endParaRPr>
          </a:p>
        </p:txBody>
      </p:sp>
      <p:sp>
        <p:nvSpPr>
          <p:cNvPr id="22530" name="Content Placeholder 2"/>
          <p:cNvSpPr>
            <a:spLocks noGrp="1"/>
          </p:cNvSpPr>
          <p:nvPr>
            <p:ph idx="4294967295"/>
          </p:nvPr>
        </p:nvSpPr>
        <p:spPr/>
        <p:txBody>
          <a:bodyPr/>
          <a:lstStyle/>
          <a:p>
            <a:r>
              <a:rPr lang="en-US" dirty="0" smtClean="0">
                <a:latin typeface="Calibri" pitchFamily="34" charset="0"/>
                <a:cs typeface="Calibri" pitchFamily="34" charset="0"/>
              </a:rPr>
              <a:t>Perception of insufficient milk (PIM)A </a:t>
            </a:r>
            <a:r>
              <a:rPr lang="en-US" dirty="0">
                <a:latin typeface="Calibri" pitchFamily="34" charset="0"/>
                <a:cs typeface="Calibri" pitchFamily="34" charset="0"/>
              </a:rPr>
              <a:t>mother’s actual or perceived lack of breast milk </a:t>
            </a:r>
            <a:r>
              <a:rPr lang="en-US" sz="1400" dirty="0">
                <a:latin typeface="Calibri" pitchFamily="34" charset="0"/>
                <a:cs typeface="Calibri" pitchFamily="34" charset="0"/>
              </a:rPr>
              <a:t>(Hill &amp; </a:t>
            </a:r>
            <a:r>
              <a:rPr lang="en-US" sz="1400" dirty="0" err="1">
                <a:latin typeface="Calibri" pitchFamily="34" charset="0"/>
                <a:cs typeface="Calibri" pitchFamily="34" charset="0"/>
              </a:rPr>
              <a:t>Humenick</a:t>
            </a:r>
            <a:r>
              <a:rPr lang="en-US" sz="1400" dirty="0">
                <a:latin typeface="Calibri" pitchFamily="34" charset="0"/>
                <a:cs typeface="Calibri" pitchFamily="34" charset="0"/>
              </a:rPr>
              <a:t>, 1989)</a:t>
            </a:r>
          </a:p>
          <a:p>
            <a:r>
              <a:rPr lang="en-US" dirty="0">
                <a:latin typeface="Calibri" pitchFamily="34" charset="0"/>
                <a:cs typeface="Calibri" pitchFamily="34" charset="0"/>
              </a:rPr>
              <a:t>Most common reason for discontinuing</a:t>
            </a:r>
          </a:p>
          <a:p>
            <a:pPr marL="0" indent="0">
              <a:buNone/>
            </a:pPr>
            <a:r>
              <a:rPr lang="en-US" sz="1400" dirty="0" smtClean="0">
                <a:latin typeface="Calibri" pitchFamily="34" charset="0"/>
                <a:cs typeface="Calibri" pitchFamily="34" charset="0"/>
              </a:rPr>
              <a:t>(</a:t>
            </a:r>
            <a:r>
              <a:rPr lang="en-US" sz="1400" dirty="0" err="1">
                <a:latin typeface="Calibri" pitchFamily="34" charset="0"/>
                <a:cs typeface="Calibri" pitchFamily="34" charset="0"/>
              </a:rPr>
              <a:t>Arlotti</a:t>
            </a:r>
            <a:r>
              <a:rPr lang="en-US" sz="1400" dirty="0">
                <a:latin typeface="Calibri" pitchFamily="34" charset="0"/>
                <a:cs typeface="Calibri" pitchFamily="34" charset="0"/>
              </a:rPr>
              <a:t>, Cottrell, Lee, &amp; Curtin, 1998; Pollard &amp; </a:t>
            </a:r>
            <a:r>
              <a:rPr lang="en-US" sz="1400" dirty="0" err="1">
                <a:latin typeface="Calibri" pitchFamily="34" charset="0"/>
                <a:cs typeface="Calibri" pitchFamily="34" charset="0"/>
              </a:rPr>
              <a:t>Guill</a:t>
            </a:r>
            <a:r>
              <a:rPr lang="en-US" sz="1400" dirty="0">
                <a:latin typeface="Calibri" pitchFamily="34" charset="0"/>
                <a:cs typeface="Calibri" pitchFamily="34" charset="0"/>
              </a:rPr>
              <a:t>, 2009; O’Brien, Fallon, </a:t>
            </a:r>
            <a:r>
              <a:rPr lang="en-US" sz="1400" dirty="0" err="1">
                <a:latin typeface="Calibri" pitchFamily="34" charset="0"/>
                <a:cs typeface="Calibri" pitchFamily="34" charset="0"/>
              </a:rPr>
              <a:t>Brodribb</a:t>
            </a:r>
            <a:r>
              <a:rPr lang="en-US" sz="1400" dirty="0">
                <a:latin typeface="Calibri" pitchFamily="34" charset="0"/>
                <a:cs typeface="Calibri" pitchFamily="34" charset="0"/>
              </a:rPr>
              <a:t>,  &amp; </a:t>
            </a:r>
            <a:r>
              <a:rPr lang="en-US" sz="1400" dirty="0" smtClean="0">
                <a:latin typeface="Calibri" pitchFamily="34" charset="0"/>
                <a:cs typeface="Calibri" pitchFamily="34" charset="0"/>
              </a:rPr>
              <a:t>	</a:t>
            </a:r>
            <a:r>
              <a:rPr lang="en-US" sz="1400" dirty="0" err="1" smtClean="0">
                <a:latin typeface="Calibri" pitchFamily="34" charset="0"/>
                <a:cs typeface="Calibri" pitchFamily="34" charset="0"/>
              </a:rPr>
              <a:t>Hegney</a:t>
            </a:r>
            <a:r>
              <a:rPr lang="en-US" sz="1400" dirty="0">
                <a:latin typeface="Calibri" pitchFamily="34" charset="0"/>
                <a:cs typeface="Calibri" pitchFamily="34" charset="0"/>
              </a:rPr>
              <a:t>, 2007; </a:t>
            </a:r>
            <a:r>
              <a:rPr lang="en-US" sz="1400" dirty="0" err="1">
                <a:latin typeface="Calibri" pitchFamily="34" charset="0"/>
                <a:cs typeface="Calibri" pitchFamily="34" charset="0"/>
              </a:rPr>
              <a:t>Ahluwalia</a:t>
            </a:r>
            <a:r>
              <a:rPr lang="en-US" sz="1400" dirty="0">
                <a:latin typeface="Calibri" pitchFamily="34" charset="0"/>
                <a:cs typeface="Calibri" pitchFamily="34" charset="0"/>
              </a:rPr>
              <a:t>, Morrow, &amp; Hsia 2005; </a:t>
            </a:r>
            <a:r>
              <a:rPr lang="en-US" sz="1400" dirty="0" err="1">
                <a:latin typeface="Calibri" pitchFamily="34" charset="0"/>
                <a:cs typeface="Calibri" pitchFamily="34" charset="0"/>
              </a:rPr>
              <a:t>Bunik</a:t>
            </a:r>
            <a:r>
              <a:rPr lang="en-US" sz="1400" dirty="0">
                <a:latin typeface="Calibri" pitchFamily="34" charset="0"/>
                <a:cs typeface="Calibri" pitchFamily="34" charset="0"/>
              </a:rPr>
              <a:t> et al., 2010; Amir  &amp; </a:t>
            </a:r>
            <a:r>
              <a:rPr lang="en-US" sz="1400" dirty="0" err="1">
                <a:latin typeface="Calibri" pitchFamily="34" charset="0"/>
                <a:cs typeface="Calibri" pitchFamily="34" charset="0"/>
              </a:rPr>
              <a:t>Cwikel</a:t>
            </a:r>
            <a:r>
              <a:rPr lang="en-US" sz="1400" dirty="0">
                <a:latin typeface="Calibri" pitchFamily="34" charset="0"/>
                <a:cs typeface="Calibri" pitchFamily="34" charset="0"/>
              </a:rPr>
              <a:t>, </a:t>
            </a:r>
            <a:r>
              <a:rPr lang="en-US" sz="1400" dirty="0" smtClean="0">
                <a:latin typeface="Calibri" pitchFamily="34" charset="0"/>
                <a:cs typeface="Calibri" pitchFamily="34" charset="0"/>
              </a:rPr>
              <a:t>2005; </a:t>
            </a:r>
            <a:r>
              <a:rPr lang="en-US" sz="1400" dirty="0" err="1" smtClean="0">
                <a:latin typeface="Calibri" pitchFamily="34" charset="0"/>
                <a:cs typeface="Calibri" pitchFamily="34" charset="0"/>
              </a:rPr>
              <a:t>Lewallen</a:t>
            </a:r>
            <a:r>
              <a:rPr lang="en-US" sz="1400" dirty="0" smtClean="0">
                <a:latin typeface="Calibri" pitchFamily="34" charset="0"/>
                <a:cs typeface="Calibri" pitchFamily="34" charset="0"/>
              </a:rPr>
              <a:t> </a:t>
            </a:r>
            <a:r>
              <a:rPr lang="en-US" sz="1400" dirty="0">
                <a:latin typeface="Calibri" pitchFamily="34" charset="0"/>
                <a:cs typeface="Calibri" pitchFamily="34" charset="0"/>
              </a:rPr>
              <a:t>et al., 2006; </a:t>
            </a:r>
            <a:r>
              <a:rPr lang="en-US" sz="1400" dirty="0" err="1">
                <a:latin typeface="Calibri" pitchFamily="34" charset="0"/>
                <a:cs typeface="Calibri" pitchFamily="34" charset="0"/>
              </a:rPr>
              <a:t>Agrasada</a:t>
            </a:r>
            <a:r>
              <a:rPr lang="en-US" sz="1400" dirty="0">
                <a:latin typeface="Calibri" pitchFamily="34" charset="0"/>
                <a:cs typeface="Calibri" pitchFamily="34" charset="0"/>
              </a:rPr>
              <a:t> &amp; </a:t>
            </a:r>
            <a:r>
              <a:rPr lang="en-US" sz="1400" dirty="0" err="1">
                <a:latin typeface="Calibri" pitchFamily="34" charset="0"/>
                <a:cs typeface="Calibri" pitchFamily="34" charset="0"/>
              </a:rPr>
              <a:t>Kylberg</a:t>
            </a:r>
            <a:r>
              <a:rPr lang="en-US" sz="1400" dirty="0">
                <a:latin typeface="Calibri" pitchFamily="34" charset="0"/>
                <a:cs typeface="Calibri" pitchFamily="34" charset="0"/>
              </a:rPr>
              <a:t>, 2009) </a:t>
            </a:r>
            <a:endParaRPr lang="en-US" dirty="0">
              <a:latin typeface="Calibri" pitchFamily="34" charset="0"/>
              <a:cs typeface="Calibri" pitchFamily="34" charset="0"/>
            </a:endParaRPr>
          </a:p>
          <a:p>
            <a:r>
              <a:rPr lang="en-US" dirty="0">
                <a:latin typeface="Calibri" pitchFamily="34" charset="0"/>
                <a:cs typeface="Calibri" pitchFamily="34" charset="0"/>
              </a:rPr>
              <a:t>Introduce formula earlier</a:t>
            </a:r>
          </a:p>
          <a:p>
            <a:pPr marL="0" indent="0">
              <a:buNone/>
            </a:pPr>
            <a:r>
              <a:rPr lang="en-US" sz="1400" dirty="0" smtClean="0">
                <a:latin typeface="Calibri" pitchFamily="34" charset="0"/>
                <a:cs typeface="Calibri" pitchFamily="34" charset="0"/>
              </a:rPr>
              <a:t>	(</a:t>
            </a:r>
            <a:r>
              <a:rPr lang="en-US" sz="1400" dirty="0">
                <a:latin typeface="Calibri" pitchFamily="34" charset="0"/>
                <a:cs typeface="Calibri" pitchFamily="34" charset="0"/>
              </a:rPr>
              <a:t>Hill &amp; </a:t>
            </a:r>
            <a:r>
              <a:rPr lang="en-US" sz="1400" dirty="0" err="1">
                <a:latin typeface="Calibri" pitchFamily="34" charset="0"/>
                <a:cs typeface="Calibri" pitchFamily="34" charset="0"/>
              </a:rPr>
              <a:t>Aldag</a:t>
            </a:r>
            <a:r>
              <a:rPr lang="en-US" sz="1400" dirty="0">
                <a:latin typeface="Calibri" pitchFamily="34" charset="0"/>
                <a:cs typeface="Calibri" pitchFamily="34" charset="0"/>
              </a:rPr>
              <a:t>, 2007; </a:t>
            </a:r>
            <a:r>
              <a:rPr lang="en-US" sz="1400" dirty="0" err="1">
                <a:latin typeface="Calibri" pitchFamily="34" charset="0"/>
                <a:cs typeface="Calibri" pitchFamily="34" charset="0"/>
              </a:rPr>
              <a:t>Heinig</a:t>
            </a:r>
            <a:r>
              <a:rPr lang="en-US" sz="1400" dirty="0">
                <a:latin typeface="Calibri" pitchFamily="34" charset="0"/>
                <a:cs typeface="Calibri" pitchFamily="34" charset="0"/>
              </a:rPr>
              <a:t> et al., </a:t>
            </a:r>
            <a:r>
              <a:rPr lang="en-US" sz="1400" dirty="0" smtClean="0">
                <a:latin typeface="Calibri" pitchFamily="34" charset="0"/>
                <a:cs typeface="Calibri" pitchFamily="34" charset="0"/>
              </a:rPr>
              <a:t>2006)</a:t>
            </a:r>
            <a:endParaRPr lang="en-US" sz="1400" dirty="0">
              <a:latin typeface="Calibri" pitchFamily="34" charset="0"/>
              <a:cs typeface="Calibri" pitchFamily="34" charset="0"/>
            </a:endParaRPr>
          </a:p>
        </p:txBody>
      </p:sp>
      <p:pic>
        <p:nvPicPr>
          <p:cNvPr id="22531" name="Picture 3" descr="baby bottle.jpg"/>
          <p:cNvPicPr>
            <a:picLocks noChangeAspect="1"/>
          </p:cNvPicPr>
          <p:nvPr/>
        </p:nvPicPr>
        <p:blipFill>
          <a:blip r:embed="rId3" cstate="print"/>
          <a:srcRect/>
          <a:stretch>
            <a:fillRect/>
          </a:stretch>
        </p:blipFill>
        <p:spPr bwMode="auto">
          <a:xfrm>
            <a:off x="7239000" y="4354513"/>
            <a:ext cx="1104900" cy="1998662"/>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idx="4294967295"/>
          </p:nvPr>
        </p:nvSpPr>
        <p:spPr/>
        <p:txBody>
          <a:bodyPr anchor="ctr"/>
          <a:lstStyle/>
          <a:p>
            <a:r>
              <a:rPr lang="en-US" dirty="0">
                <a:latin typeface="Calibri" pitchFamily="34" charset="0"/>
                <a:cs typeface="Calibri" pitchFamily="34" charset="0"/>
              </a:rPr>
              <a:t>PIM Among Low Income Women</a:t>
            </a:r>
          </a:p>
        </p:txBody>
      </p:sp>
      <p:sp>
        <p:nvSpPr>
          <p:cNvPr id="24578" name="Content Placeholder 2"/>
          <p:cNvSpPr>
            <a:spLocks noGrp="1"/>
          </p:cNvSpPr>
          <p:nvPr>
            <p:ph idx="4294967295"/>
          </p:nvPr>
        </p:nvSpPr>
        <p:spPr/>
        <p:txBody>
          <a:bodyPr/>
          <a:lstStyle/>
          <a:p>
            <a:r>
              <a:rPr lang="en-US" dirty="0">
                <a:latin typeface="Calibri" pitchFamily="34" charset="0"/>
                <a:cs typeface="Calibri" pitchFamily="34" charset="0"/>
              </a:rPr>
              <a:t>Understudied</a:t>
            </a:r>
          </a:p>
          <a:p>
            <a:r>
              <a:rPr lang="en-US" dirty="0" smtClean="0">
                <a:latin typeface="Calibri" pitchFamily="34" charset="0"/>
                <a:cs typeface="Calibri" pitchFamily="34" charset="0"/>
              </a:rPr>
              <a:t>PIM a potential for low income women wanting to breastfeed exclusively </a:t>
            </a:r>
            <a:r>
              <a:rPr lang="en-US" sz="1400" dirty="0" smtClean="0">
                <a:latin typeface="Calibri" pitchFamily="34" charset="0"/>
                <a:cs typeface="Calibri" pitchFamily="34" charset="0"/>
              </a:rPr>
              <a:t>(</a:t>
            </a:r>
            <a:r>
              <a:rPr lang="en-US" sz="1400" dirty="0" err="1">
                <a:latin typeface="Calibri" pitchFamily="34" charset="0"/>
                <a:cs typeface="Calibri" pitchFamily="34" charset="0"/>
              </a:rPr>
              <a:t>Heinig</a:t>
            </a:r>
            <a:r>
              <a:rPr lang="en-US" sz="1400" dirty="0">
                <a:latin typeface="Calibri" pitchFamily="34" charset="0"/>
                <a:cs typeface="Calibri" pitchFamily="34" charset="0"/>
              </a:rPr>
              <a:t> et al </a:t>
            </a:r>
            <a:r>
              <a:rPr lang="en-US" sz="1400" dirty="0" smtClean="0">
                <a:latin typeface="Calibri" pitchFamily="34" charset="0"/>
                <a:cs typeface="Calibri" pitchFamily="34" charset="0"/>
              </a:rPr>
              <a:t>2006)</a:t>
            </a:r>
          </a:p>
          <a:p>
            <a:r>
              <a:rPr lang="en-US" dirty="0" smtClean="0">
                <a:latin typeface="Calibri" pitchFamily="34" charset="0"/>
                <a:cs typeface="Calibri" pitchFamily="34" charset="0"/>
              </a:rPr>
              <a:t>Low income women may be more at risk for PIM </a:t>
            </a:r>
            <a:r>
              <a:rPr lang="en-US" sz="1400" dirty="0" smtClean="0">
                <a:latin typeface="Calibri" pitchFamily="34" charset="0"/>
                <a:cs typeface="Calibri" pitchFamily="34" charset="0"/>
              </a:rPr>
              <a:t>(</a:t>
            </a:r>
            <a:r>
              <a:rPr lang="en-US" sz="1400" dirty="0" err="1" smtClean="0">
                <a:latin typeface="Calibri" pitchFamily="34" charset="0"/>
                <a:cs typeface="Calibri" pitchFamily="34" charset="0"/>
              </a:rPr>
              <a:t>Gatti</a:t>
            </a:r>
            <a:r>
              <a:rPr lang="en-US" sz="1400" dirty="0" smtClean="0">
                <a:latin typeface="Calibri" pitchFamily="34" charset="0"/>
                <a:cs typeface="Calibri" pitchFamily="34" charset="0"/>
              </a:rPr>
              <a:t>, 2008)</a:t>
            </a:r>
            <a:endParaRPr lang="en-US" sz="1400" dirty="0">
              <a:latin typeface="Calibri" pitchFamily="34" charset="0"/>
              <a:cs typeface="Calibri" pitchFamily="34" charset="0"/>
            </a:endParaRPr>
          </a:p>
        </p:txBody>
      </p:sp>
    </p:spTree>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Quadrant">
  <a:themeElements>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fontScheme name="Quadrant">
      <a:majorFont>
        <a:latin typeface="Times New Roman"/>
        <a:ea typeface=""/>
        <a:cs typeface="Arial"/>
      </a:majorFont>
      <a:minorFont>
        <a:latin typeface="Times New Roman"/>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Quadrant 1">
        <a:dk1>
          <a:srgbClr val="5C5674"/>
        </a:dk1>
        <a:lt1>
          <a:srgbClr val="FFFFFF"/>
        </a:lt1>
        <a:dk2>
          <a:srgbClr val="85986A"/>
        </a:dk2>
        <a:lt2>
          <a:srgbClr val="FFFFFF"/>
        </a:lt2>
        <a:accent1>
          <a:srgbClr val="666633"/>
        </a:accent1>
        <a:accent2>
          <a:srgbClr val="ADC5B8"/>
        </a:accent2>
        <a:accent3>
          <a:srgbClr val="C2CAB9"/>
        </a:accent3>
        <a:accent4>
          <a:srgbClr val="DADADA"/>
        </a:accent4>
        <a:accent5>
          <a:srgbClr val="B8B8AD"/>
        </a:accent5>
        <a:accent6>
          <a:srgbClr val="9CB2A6"/>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2">
        <a:dk1>
          <a:srgbClr val="000000"/>
        </a:dk1>
        <a:lt1>
          <a:srgbClr val="FFFFFF"/>
        </a:lt1>
        <a:dk2>
          <a:srgbClr val="420000"/>
        </a:dk2>
        <a:lt2>
          <a:srgbClr val="660000"/>
        </a:lt2>
        <a:accent1>
          <a:srgbClr val="CCCC00"/>
        </a:accent1>
        <a:accent2>
          <a:srgbClr val="999966"/>
        </a:accent2>
        <a:accent3>
          <a:srgbClr val="FFFFFF"/>
        </a:accent3>
        <a:accent4>
          <a:srgbClr val="000000"/>
        </a:accent4>
        <a:accent5>
          <a:srgbClr val="E2E2AA"/>
        </a:accent5>
        <a:accent6>
          <a:srgbClr val="8A8A5C"/>
        </a:accent6>
        <a:hlink>
          <a:srgbClr val="996633"/>
        </a:hlink>
        <a:folHlink>
          <a:srgbClr val="993300"/>
        </a:folHlink>
      </a:clrScheme>
      <a:clrMap bg1="lt1" tx1="dk1" bg2="lt2" tx2="dk2" accent1="accent1" accent2="accent2" accent3="accent3" accent4="accent4" accent5="accent5" accent6="accent6" hlink="hlink" folHlink="folHlink"/>
    </a:extraClrScheme>
    <a:extraClrScheme>
      <a:clrScheme name="Quadrant 3">
        <a:dk1>
          <a:srgbClr val="618052"/>
        </a:dk1>
        <a:lt1>
          <a:srgbClr val="FFFFE3"/>
        </a:lt1>
        <a:dk2>
          <a:srgbClr val="162E36"/>
        </a:dk2>
        <a:lt2>
          <a:srgbClr val="FFFFFF"/>
        </a:lt2>
        <a:accent1>
          <a:srgbClr val="336699"/>
        </a:accent1>
        <a:accent2>
          <a:srgbClr val="69888B"/>
        </a:accent2>
        <a:accent3>
          <a:srgbClr val="ABADAE"/>
        </a:accent3>
        <a:accent4>
          <a:srgbClr val="DADAC2"/>
        </a:accent4>
        <a:accent5>
          <a:srgbClr val="ADB8CA"/>
        </a:accent5>
        <a:accent6>
          <a:srgbClr val="5E7B7D"/>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Quadrant 4">
        <a:dk1>
          <a:srgbClr val="000000"/>
        </a:dk1>
        <a:lt1>
          <a:srgbClr val="FFFFFF"/>
        </a:lt1>
        <a:dk2>
          <a:srgbClr val="000000"/>
        </a:dk2>
        <a:lt2>
          <a:srgbClr val="CC0000"/>
        </a:lt2>
        <a:accent1>
          <a:srgbClr val="FFCC00"/>
        </a:accent1>
        <a:accent2>
          <a:srgbClr val="3366CC"/>
        </a:accent2>
        <a:accent3>
          <a:srgbClr val="FFFFFF"/>
        </a:accent3>
        <a:accent4>
          <a:srgbClr val="000000"/>
        </a:accent4>
        <a:accent5>
          <a:srgbClr val="FFE2AA"/>
        </a:accent5>
        <a:accent6>
          <a:srgbClr val="2D5CB9"/>
        </a:accent6>
        <a:hlink>
          <a:srgbClr val="666699"/>
        </a:hlink>
        <a:folHlink>
          <a:srgbClr val="C0C0C0"/>
        </a:folHlink>
      </a:clrScheme>
      <a:clrMap bg1="lt1" tx1="dk1" bg2="lt2" tx2="dk2" accent1="accent1" accent2="accent2" accent3="accent3" accent4="accent4" accent5="accent5" accent6="accent6" hlink="hlink" folHlink="folHlink"/>
    </a:extraClrScheme>
    <a:extraClrScheme>
      <a:clrScheme name="Quadrant 5">
        <a:dk1>
          <a:srgbClr val="666699"/>
        </a:dk1>
        <a:lt1>
          <a:srgbClr val="FFFFFF"/>
        </a:lt1>
        <a:dk2>
          <a:srgbClr val="000033"/>
        </a:dk2>
        <a:lt2>
          <a:srgbClr val="FFFFFF"/>
        </a:lt2>
        <a:accent1>
          <a:srgbClr val="9966FF"/>
        </a:accent1>
        <a:accent2>
          <a:srgbClr val="CCCCFF"/>
        </a:accent2>
        <a:accent3>
          <a:srgbClr val="AAAAAD"/>
        </a:accent3>
        <a:accent4>
          <a:srgbClr val="DADADA"/>
        </a:accent4>
        <a:accent5>
          <a:srgbClr val="CAB8FF"/>
        </a:accent5>
        <a:accent6>
          <a:srgbClr val="B9B9E7"/>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Quadrant 6">
        <a:dk1>
          <a:srgbClr val="000000"/>
        </a:dk1>
        <a:lt1>
          <a:srgbClr val="FFFFFF"/>
        </a:lt1>
        <a:dk2>
          <a:srgbClr val="000000"/>
        </a:dk2>
        <a:lt2>
          <a:srgbClr val="669966"/>
        </a:lt2>
        <a:accent1>
          <a:srgbClr val="CCCCFF"/>
        </a:accent1>
        <a:accent2>
          <a:srgbClr val="9999CC"/>
        </a:accent2>
        <a:accent3>
          <a:srgbClr val="FFFFFF"/>
        </a:accent3>
        <a:accent4>
          <a:srgbClr val="000000"/>
        </a:accent4>
        <a:accent5>
          <a:srgbClr val="E2E2FF"/>
        </a:accent5>
        <a:accent6>
          <a:srgbClr val="8A8AB9"/>
        </a:accent6>
        <a:hlink>
          <a:srgbClr val="000066"/>
        </a:hlink>
        <a:folHlink>
          <a:srgbClr val="333399"/>
        </a:folHlink>
      </a:clrScheme>
      <a:clrMap bg1="lt1" tx1="dk1" bg2="lt2" tx2="dk2" accent1="accent1" accent2="accent2" accent3="accent3" accent4="accent4" accent5="accent5" accent6="accent6" hlink="hlink" folHlink="folHlink"/>
    </a:extraClrScheme>
    <a:extraClrScheme>
      <a:clrScheme name="Quadrant 7">
        <a:dk1>
          <a:srgbClr val="0099CC"/>
        </a:dk1>
        <a:lt1>
          <a:srgbClr val="FFFFFF"/>
        </a:lt1>
        <a:dk2>
          <a:srgbClr val="000099"/>
        </a:dk2>
        <a:lt2>
          <a:srgbClr val="FFFFFF"/>
        </a:lt2>
        <a:accent1>
          <a:srgbClr val="0099CC"/>
        </a:accent1>
        <a:accent2>
          <a:srgbClr val="6600FF"/>
        </a:accent2>
        <a:accent3>
          <a:srgbClr val="AAAACA"/>
        </a:accent3>
        <a:accent4>
          <a:srgbClr val="DADADA"/>
        </a:accent4>
        <a:accent5>
          <a:srgbClr val="AACAE2"/>
        </a:accent5>
        <a:accent6>
          <a:srgbClr val="5C00E7"/>
        </a:accent6>
        <a:hlink>
          <a:srgbClr val="FFCC00"/>
        </a:hlink>
        <a:folHlink>
          <a:srgbClr val="00CCFF"/>
        </a:folHlink>
      </a:clrScheme>
      <a:clrMap bg1="dk2" tx1="lt1" bg2="dk1" tx2="lt2" accent1="accent1" accent2="accent2" accent3="accent3" accent4="accent4" accent5="accent5" accent6="accent6" hlink="hlink" folHlink="folHlink"/>
    </a:extraClrScheme>
    <a:extraClrScheme>
      <a:clrScheme name="Quadrant 8">
        <a:dk1>
          <a:srgbClr val="000033"/>
        </a:dk1>
        <a:lt1>
          <a:srgbClr val="FFFFFF"/>
        </a:lt1>
        <a:dk2>
          <a:srgbClr val="003366"/>
        </a:dk2>
        <a:lt2>
          <a:srgbClr val="275C6D"/>
        </a:lt2>
        <a:accent1>
          <a:srgbClr val="A7D2DF"/>
        </a:accent1>
        <a:accent2>
          <a:srgbClr val="108DA6"/>
        </a:accent2>
        <a:accent3>
          <a:srgbClr val="FFFFFF"/>
        </a:accent3>
        <a:accent4>
          <a:srgbClr val="00002A"/>
        </a:accent4>
        <a:accent5>
          <a:srgbClr val="D0E5EC"/>
        </a:accent5>
        <a:accent6>
          <a:srgbClr val="0D7F96"/>
        </a:accent6>
        <a:hlink>
          <a:srgbClr val="666699"/>
        </a:hlink>
        <a:folHlink>
          <a:srgbClr val="9999FF"/>
        </a:folHlink>
      </a:clrScheme>
      <a:clrMap bg1="lt1" tx1="dk1" bg2="lt2" tx2="dk2" accent1="accent1" accent2="accent2" accent3="accent3" accent4="accent4" accent5="accent5" accent6="accent6" hlink="hlink" folHlink="folHlink"/>
    </a:extraClrScheme>
    <a:extraClrScheme>
      <a:clrScheme name="Quadrant 9">
        <a:dk1>
          <a:srgbClr val="CC3300"/>
        </a:dk1>
        <a:lt1>
          <a:srgbClr val="FFFFFF"/>
        </a:lt1>
        <a:dk2>
          <a:srgbClr val="000000"/>
        </a:dk2>
        <a:lt2>
          <a:srgbClr val="FFFFCC"/>
        </a:lt2>
        <a:accent1>
          <a:srgbClr val="FF9900"/>
        </a:accent1>
        <a:accent2>
          <a:srgbClr val="993300"/>
        </a:accent2>
        <a:accent3>
          <a:srgbClr val="AAAAAA"/>
        </a:accent3>
        <a:accent4>
          <a:srgbClr val="DADADA"/>
        </a:accent4>
        <a:accent5>
          <a:srgbClr val="FFCAAA"/>
        </a:accent5>
        <a:accent6>
          <a:srgbClr val="8A2D00"/>
        </a:accent6>
        <a:hlink>
          <a:srgbClr val="CEC5A2"/>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Quadrant</Template>
  <TotalTime>764</TotalTime>
  <Words>3795</Words>
  <Application>Microsoft Office PowerPoint</Application>
  <PresentationFormat>On-screen Show (4:3)</PresentationFormat>
  <Paragraphs>284</Paragraphs>
  <Slides>31</Slides>
  <Notes>31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Quadrant</vt:lpstr>
      <vt:lpstr>Perceptions of Insufficient Milk Supply in Low-Income WIC Women</vt:lpstr>
      <vt:lpstr>Objectives</vt:lpstr>
      <vt:lpstr>  Background and Significance</vt:lpstr>
      <vt:lpstr>Expert recommendations</vt:lpstr>
      <vt:lpstr>How are we doing?</vt:lpstr>
      <vt:lpstr>Slide 6</vt:lpstr>
      <vt:lpstr>What is WIC?  </vt:lpstr>
      <vt:lpstr>Why do women discontinue breastfeeding?</vt:lpstr>
      <vt:lpstr>PIM Among Low Income Women</vt:lpstr>
      <vt:lpstr>Study purpose</vt:lpstr>
      <vt:lpstr>Slide 11</vt:lpstr>
      <vt:lpstr>Study Design</vt:lpstr>
      <vt:lpstr>Study Design</vt:lpstr>
      <vt:lpstr>Methods</vt:lpstr>
      <vt:lpstr> Methods</vt:lpstr>
      <vt:lpstr>Analysis</vt:lpstr>
      <vt:lpstr>Background Variables (n = 238)</vt:lpstr>
      <vt:lpstr>Background Variables (n = 238)</vt:lpstr>
      <vt:lpstr>Dynamic Variables (n = 238)</vt:lpstr>
      <vt:lpstr> </vt:lpstr>
      <vt:lpstr>Reasons women gave for discontinuation</vt:lpstr>
      <vt:lpstr>Influence of background variables</vt:lpstr>
      <vt:lpstr>Breastfeeding discontinuation rates and reasons among Hispanic women</vt:lpstr>
      <vt:lpstr>Breastfeeding discontinuation rates and reasons among non- Hispanic women</vt:lpstr>
      <vt:lpstr>Comparison of PIM rates over time for Hispanic/Non-Hispanic Women</vt:lpstr>
      <vt:lpstr>Limitations</vt:lpstr>
      <vt:lpstr>Conclusions</vt:lpstr>
      <vt:lpstr>Implications for Nursing</vt:lpstr>
      <vt:lpstr>References </vt:lpstr>
      <vt:lpstr>Slide 30</vt:lpstr>
      <vt:lpstr>Questions?</vt:lpstr>
    </vt:vector>
  </TitlesOfParts>
  <Company>Your Company Name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Do Women in WIC Stop Breastfeeding?</dc:title>
  <dc:creator>Your User Name</dc:creator>
  <cp:lastModifiedBy>FriesnerS</cp:lastModifiedBy>
  <cp:revision>80</cp:revision>
  <dcterms:created xsi:type="dcterms:W3CDTF">2012-03-28T15:29:23Z</dcterms:created>
  <dcterms:modified xsi:type="dcterms:W3CDTF">2012-12-11T16:33:06Z</dcterms:modified>
</cp:coreProperties>
</file>