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26"/>
  </p:notesMasterIdLst>
  <p:sldIdLst>
    <p:sldId id="256" r:id="rId2"/>
    <p:sldId id="272" r:id="rId3"/>
    <p:sldId id="270" r:id="rId4"/>
    <p:sldId id="288" r:id="rId5"/>
    <p:sldId id="258" r:id="rId6"/>
    <p:sldId id="282" r:id="rId7"/>
    <p:sldId id="259" r:id="rId8"/>
    <p:sldId id="283" r:id="rId9"/>
    <p:sldId id="260" r:id="rId10"/>
    <p:sldId id="284" r:id="rId11"/>
    <p:sldId id="262" r:id="rId12"/>
    <p:sldId id="285" r:id="rId13"/>
    <p:sldId id="266" r:id="rId14"/>
    <p:sldId id="286" r:id="rId15"/>
    <p:sldId id="280" r:id="rId16"/>
    <p:sldId id="273" r:id="rId17"/>
    <p:sldId id="274" r:id="rId18"/>
    <p:sldId id="281" r:id="rId19"/>
    <p:sldId id="275" r:id="rId20"/>
    <p:sldId id="276" r:id="rId21"/>
    <p:sldId id="277" r:id="rId22"/>
    <p:sldId id="278" r:id="rId23"/>
    <p:sldId id="279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76" autoAdjust="0"/>
    <p:restoredTop sz="94660"/>
  </p:normalViewPr>
  <p:slideViewPr>
    <p:cSldViewPr>
      <p:cViewPr varScale="1">
        <p:scale>
          <a:sx n="79" d="100"/>
          <a:sy n="7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VC&#8776;V%20:Users:kaelynmonroe:Documents:thesis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Responses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 Month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Yes Follow Up</c:v>
                </c:pt>
                <c:pt idx="1">
                  <c:v>No Follow Up</c:v>
                </c:pt>
                <c:pt idx="2">
                  <c:v>No Response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3 Month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Yes Follow Up</c:v>
                </c:pt>
                <c:pt idx="1">
                  <c:v>No Follow Up</c:v>
                </c:pt>
                <c:pt idx="2">
                  <c:v>No Response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8202624"/>
        <c:axId val="88204800"/>
        <c:axId val="0"/>
      </c:bar3DChart>
      <c:catAx>
        <c:axId val="88202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Responses</a:t>
                </a:r>
              </a:p>
            </c:rich>
          </c:tx>
          <c:overlay val="0"/>
        </c:title>
        <c:majorTickMark val="out"/>
        <c:minorTickMark val="none"/>
        <c:tickLblPos val="nextTo"/>
        <c:crossAx val="88204800"/>
        <c:crosses val="autoZero"/>
        <c:auto val="1"/>
        <c:lblAlgn val="ctr"/>
        <c:lblOffset val="100"/>
        <c:noMultiLvlLbl val="0"/>
      </c:catAx>
      <c:valAx>
        <c:axId val="8820480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Number of Participants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882026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Common Health Difficulties </a:t>
            </a: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Sheet1!$H$1</c:f>
              <c:strCache>
                <c:ptCount val="1"/>
                <c:pt idx="0">
                  <c:v>#</c:v>
                </c:pt>
              </c:strCache>
            </c:strRef>
          </c:tx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cat>
            <c:strRef>
              <c:f>Sheet1!$G$2:$G$6</c:f>
              <c:strCache>
                <c:ptCount val="5"/>
                <c:pt idx="0">
                  <c:v>Cholesterol</c:v>
                </c:pt>
                <c:pt idx="1">
                  <c:v>BMI</c:v>
                </c:pt>
                <c:pt idx="2">
                  <c:v>Vision</c:v>
                </c:pt>
                <c:pt idx="3">
                  <c:v>Skin</c:v>
                </c:pt>
                <c:pt idx="4">
                  <c:v>Dental</c:v>
                </c:pt>
              </c:strCache>
            </c:strRef>
          </c:cat>
          <c:val>
            <c:numRef>
              <c:f>Sheet1!$H$2:$H$6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83098140673592302"/>
          <c:y val="0.35061205612691798"/>
          <c:w val="0.158934559650632"/>
          <c:h val="0.3312538616146870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B1036-E034-A44C-8112-850F6680CDE7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4E5FE-4D80-104D-9FB9-8E40D03231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10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Cholesterol-2</a:t>
            </a:r>
          </a:p>
          <a:p>
            <a:r>
              <a:rPr lang="en-US" baseline="0" dirty="0" smtClean="0"/>
              <a:t>BMI-2</a:t>
            </a:r>
          </a:p>
          <a:p>
            <a:r>
              <a:rPr lang="en-US" baseline="0" dirty="0" smtClean="0"/>
              <a:t>Vision-5</a:t>
            </a:r>
          </a:p>
          <a:p>
            <a:r>
              <a:rPr lang="en-US" baseline="0" dirty="0" smtClean="0"/>
              <a:t>Skin-3</a:t>
            </a:r>
          </a:p>
          <a:p>
            <a:r>
              <a:rPr lang="en-US" dirty="0" smtClean="0"/>
              <a:t>Dental-7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4E5FE-4D80-104D-9FB9-8E40D03231B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252E6A9-BD96-4F9F-B68E-DCCF6CFEE35C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CFB0559-2612-4F43-AE46-C45711480A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  <p:sldLayoutId id="2147483792" r:id="rId18"/>
    <p:sldLayoutId id="2147483793" r:id="rId19"/>
    <p:sldLayoutId id="2147483794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earch.proquest.com/docview/217546214?accountid=15099" TargetMode="External"/><Relationship Id="rId3" Type="http://schemas.openxmlformats.org/officeDocument/2006/relationships/hyperlink" Target="http://search.proquest.com/docview/215671383?accountid=15099" TargetMode="External"/><Relationship Id="rId7" Type="http://schemas.openxmlformats.org/officeDocument/2006/relationships/hyperlink" Target="http://search.proquest.com/docview/884277882?accountid=15099" TargetMode="External"/><Relationship Id="rId2" Type="http://schemas.openxmlformats.org/officeDocument/2006/relationships/hyperlink" Target="http://search.proquest.com.libproxy.library.wmich.edu/docview/199436440/fulltextPDF?accountid=1509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arch.proquest.com/docview/215084373?accountid=15099" TargetMode="External"/><Relationship Id="rId5" Type="http://schemas.openxmlformats.org/officeDocument/2006/relationships/hyperlink" Target="http://search.proquest.com/docview/215673822?accountid=15099" TargetMode="External"/><Relationship Id="rId4" Type="http://schemas.openxmlformats.org/officeDocument/2006/relationships/hyperlink" Target="http://search.proquest.com/docview/741119474?accountid=15099" TargetMode="External"/><Relationship Id="rId9" Type="http://schemas.openxmlformats.org/officeDocument/2006/relationships/hyperlink" Target="http://dx.doi.org/10.1056/NEJMoa100699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Interdisciplinary Health Fair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867400"/>
            <a:ext cx="4038600" cy="74855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Kaelyn</a:t>
            </a:r>
            <a:r>
              <a:rPr lang="en-US" dirty="0" smtClean="0"/>
              <a:t> Monroe</a:t>
            </a:r>
          </a:p>
          <a:p>
            <a:r>
              <a:rPr lang="en-US" dirty="0" smtClean="0"/>
              <a:t>Abby Smith</a:t>
            </a:r>
          </a:p>
          <a:p>
            <a:r>
              <a:rPr lang="en-US" dirty="0" smtClean="0"/>
              <a:t>Alexandra </a:t>
            </a:r>
            <a:r>
              <a:rPr lang="en-US" dirty="0" err="1" smtClean="0"/>
              <a:t>Scheidt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Adults with less than a high school education were 1.5 times more likely  to have poor oral health than those with higher education (Finlayson et al., 2010).</a:t>
            </a:r>
          </a:p>
          <a:p>
            <a:r>
              <a:rPr lang="en-US" dirty="0" smtClean="0"/>
              <a:t>Being unemployed, experiencing material hardships, chronic stress, and recent depression also increased a person’s risk for having poor oral health (Finlayson et al., 2010).</a:t>
            </a:r>
          </a:p>
          <a:p>
            <a:endParaRPr lang="en-US" dirty="0"/>
          </a:p>
        </p:txBody>
      </p:sp>
      <p:pic>
        <p:nvPicPr>
          <p:cNvPr id="5" name="Content Placeholder 4" descr="DSC_072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836863"/>
            <a:ext cx="36576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 on eye health was provided as well as common visual changes that occur with age.</a:t>
            </a:r>
          </a:p>
          <a:p>
            <a:r>
              <a:rPr lang="en-US" dirty="0" smtClean="0"/>
              <a:t>Kalamazoo Health Department provided vision screening free of charge.</a:t>
            </a:r>
          </a:p>
          <a:p>
            <a:r>
              <a:rPr lang="en-US" dirty="0" smtClean="0"/>
              <a:t>Students were referred to the health department for follow-up care.</a:t>
            </a:r>
          </a:p>
        </p:txBody>
      </p:sp>
      <p:pic>
        <p:nvPicPr>
          <p:cNvPr id="5" name="Content Placeholder 4" descr="DSC_05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057400"/>
            <a:ext cx="4438650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in 5 American children have vision problems, which can negatively impact their academic performance (Ethan &amp; </a:t>
            </a:r>
            <a:r>
              <a:rPr lang="en-US" dirty="0" err="1" smtClean="0"/>
              <a:t>Basch</a:t>
            </a:r>
            <a:r>
              <a:rPr lang="en-US" dirty="0" smtClean="0"/>
              <a:t>, 2008).</a:t>
            </a:r>
          </a:p>
          <a:p>
            <a:r>
              <a:rPr lang="en-US" dirty="0" smtClean="0"/>
              <a:t>Vision skills are greater predictors of standardized testing skills than socioeconomic status (Maples, 2001).</a:t>
            </a:r>
          </a:p>
          <a:p>
            <a:endParaRPr lang="en-US" dirty="0"/>
          </a:p>
        </p:txBody>
      </p:sp>
      <p:pic>
        <p:nvPicPr>
          <p:cNvPr id="5" name="Content Placeholder 4" descr="DSC_055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49283" y="1985963"/>
            <a:ext cx="2760133" cy="414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Education regarding abnormal moles and freckles, and sun safety tips.</a:t>
            </a:r>
          </a:p>
          <a:p>
            <a:r>
              <a:rPr lang="en-US" dirty="0" smtClean="0"/>
              <a:t>Pat </a:t>
            </a:r>
            <a:r>
              <a:rPr lang="en-US" dirty="0" err="1" smtClean="0"/>
              <a:t>Fuehr</a:t>
            </a:r>
            <a:r>
              <a:rPr lang="en-US" dirty="0" smtClean="0"/>
              <a:t> from WMU’s Bronson School of Nursing performed skin checks for the students.</a:t>
            </a:r>
          </a:p>
          <a:p>
            <a:r>
              <a:rPr lang="en-US" dirty="0" smtClean="0"/>
              <a:t>Students were referred to the health department for follow-up care.</a:t>
            </a:r>
          </a:p>
        </p:txBody>
      </p:sp>
      <p:pic>
        <p:nvPicPr>
          <p:cNvPr id="5" name="Content Placeholder 4" descr="DSC_059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209800"/>
            <a:ext cx="413385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Predictors of sun safety include (</a:t>
            </a:r>
            <a:r>
              <a:rPr lang="en-US" dirty="0" err="1" smtClean="0"/>
              <a:t>Andreeva</a:t>
            </a:r>
            <a:r>
              <a:rPr lang="en-US" dirty="0" smtClean="0"/>
              <a:t> et al., 2008):</a:t>
            </a:r>
          </a:p>
          <a:p>
            <a:pPr lvl="1"/>
            <a:r>
              <a:rPr lang="en-US" dirty="0" smtClean="0"/>
              <a:t>Knowledge about sunburn and skin cancer</a:t>
            </a:r>
          </a:p>
          <a:p>
            <a:pPr lvl="1"/>
            <a:r>
              <a:rPr lang="en-US" dirty="0" smtClean="0"/>
              <a:t>Perceived peer norms about sun safety</a:t>
            </a:r>
          </a:p>
          <a:p>
            <a:pPr lvl="1"/>
            <a:r>
              <a:rPr lang="en-US" dirty="0" smtClean="0"/>
              <a:t>Tanning attitudes</a:t>
            </a:r>
          </a:p>
          <a:p>
            <a:r>
              <a:rPr lang="en-US" dirty="0" smtClean="0"/>
              <a:t>Adolescents have the lowest sun safety rates of all age groups (Stanton, Baade, &amp; Anderson, 2004).</a:t>
            </a:r>
          </a:p>
          <a:p>
            <a:endParaRPr lang="en-US" dirty="0"/>
          </a:p>
        </p:txBody>
      </p:sp>
      <p:pic>
        <p:nvPicPr>
          <p:cNvPr id="5" name="Content Placeholder 4" descr="DSC_071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514600"/>
            <a:ext cx="3600450" cy="2760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this study is to examine the tendencies of adolescents and young adults to adhere to health-care follow up recommendations.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SC_05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352800"/>
            <a:ext cx="42291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IRB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Consent- obtained for those over 18 </a:t>
            </a:r>
          </a:p>
          <a:p>
            <a:r>
              <a:rPr lang="en-US" dirty="0" smtClean="0"/>
              <a:t>Parental Consent- obtained for those under the age of 18</a:t>
            </a:r>
          </a:p>
          <a:p>
            <a:r>
              <a:rPr lang="en-US" dirty="0" smtClean="0"/>
              <a:t>Assent- those under the age of 18 who had parental consent and wanted to participate in the study </a:t>
            </a:r>
          </a:p>
          <a:p>
            <a:r>
              <a:rPr lang="en-US" dirty="0" smtClean="0"/>
              <a:t>We had permission and support from the school superintendent and principal to conduct the health fair and research study at the school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Participating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students, regardless of participating in the study or not, were eligible to participate in the health fair, which was held during the students school day. </a:t>
            </a:r>
          </a:p>
          <a:p>
            <a:r>
              <a:rPr lang="en-US" dirty="0" smtClean="0"/>
              <a:t>Inclusion</a:t>
            </a:r>
          </a:p>
          <a:p>
            <a:pPr lvl="1"/>
            <a:r>
              <a:rPr lang="en-US" dirty="0" smtClean="0"/>
              <a:t>Health fair attendance </a:t>
            </a:r>
          </a:p>
          <a:p>
            <a:pPr lvl="1"/>
            <a:r>
              <a:rPr lang="en-US" dirty="0" smtClean="0"/>
              <a:t>Having an abnormal test result or finding</a:t>
            </a:r>
          </a:p>
          <a:p>
            <a:r>
              <a:rPr lang="en-US" dirty="0" smtClean="0"/>
              <a:t>Exclusion</a:t>
            </a:r>
          </a:p>
          <a:p>
            <a:pPr lvl="1"/>
            <a:r>
              <a:rPr lang="en-US" dirty="0" smtClean="0"/>
              <a:t>Having no abnormal test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32 students participated in the health fair</a:t>
            </a:r>
          </a:p>
          <a:p>
            <a:r>
              <a:rPr lang="en-US" dirty="0" smtClean="0"/>
              <a:t>13 students had abnormal results </a:t>
            </a:r>
          </a:p>
          <a:p>
            <a:r>
              <a:rPr lang="en-US" dirty="0" smtClean="0"/>
              <a:t>7 Students agreed to participate in the study.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graphicFrame>
        <p:nvGraphicFramePr>
          <p:cNvPr id="4" name="C 1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75565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Western Michigan University Thesis Committee</a:t>
            </a:r>
          </a:p>
          <a:p>
            <a:pPr lvl="1"/>
            <a:r>
              <a:rPr lang="en-US" dirty="0" smtClean="0"/>
              <a:t>Dr. Sally </a:t>
            </a:r>
            <a:r>
              <a:rPr lang="en-US" dirty="0" err="1" smtClean="0"/>
              <a:t>Vliem</a:t>
            </a:r>
            <a:r>
              <a:rPr lang="en-US" dirty="0" smtClean="0"/>
              <a:t>,PhD, RN, CPNP</a:t>
            </a:r>
          </a:p>
          <a:p>
            <a:pPr lvl="1"/>
            <a:r>
              <a:rPr lang="en-US" dirty="0" smtClean="0"/>
              <a:t>Professor Wendy </a:t>
            </a:r>
            <a:r>
              <a:rPr lang="en-US" dirty="0" err="1" smtClean="0"/>
              <a:t>Kershner</a:t>
            </a:r>
            <a:r>
              <a:rPr lang="en-US" dirty="0" smtClean="0"/>
              <a:t>, RN, MSN, CPNP, IBCLC</a:t>
            </a:r>
          </a:p>
          <a:p>
            <a:pPr lvl="1"/>
            <a:r>
              <a:rPr lang="en-US" dirty="0" smtClean="0"/>
              <a:t>Professor Alice </a:t>
            </a:r>
            <a:r>
              <a:rPr lang="en-US" dirty="0" err="1" smtClean="0"/>
              <a:t>DeYoung,MS</a:t>
            </a:r>
            <a:r>
              <a:rPr lang="en-US" dirty="0" smtClean="0"/>
              <a:t>, RN</a:t>
            </a:r>
          </a:p>
          <a:p>
            <a:r>
              <a:rPr lang="en-US" dirty="0" smtClean="0"/>
              <a:t>Research funded by Lee Honors College &amp; Kellogg Foundation Grant</a:t>
            </a:r>
          </a:p>
          <a:p>
            <a:r>
              <a:rPr lang="en-US" dirty="0" smtClean="0"/>
              <a:t>Student volunteers from Bronson School of Nursing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0" descr="C:\Users\VliemS\AppData\Local\Temp\WM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4876800"/>
            <a:ext cx="4481513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Health Problems Requiring Follow up </a:t>
            </a:r>
            <a:endParaRPr lang="en-US" dirty="0"/>
          </a:p>
        </p:txBody>
      </p:sp>
      <p:graphicFrame>
        <p:nvGraphicFramePr>
          <p:cNvPr id="6" name="C 4"/>
          <p:cNvGraphicFramePr>
            <a:graphicFrameLocks noGrp="1"/>
          </p:cNvGraphicFramePr>
          <p:nvPr>
            <p:ph idx="1"/>
          </p:nvPr>
        </p:nvGraphicFramePr>
        <p:xfrm>
          <a:off x="498475" y="1981200"/>
          <a:ext cx="7556500" cy="414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Busy Schedule/lack of time</a:t>
            </a:r>
          </a:p>
          <a:p>
            <a:r>
              <a:rPr lang="en-US" dirty="0" smtClean="0"/>
              <a:t>Incarceration</a:t>
            </a:r>
          </a:p>
          <a:p>
            <a:r>
              <a:rPr lang="en-US" dirty="0" smtClean="0"/>
              <a:t>Parent’s availability</a:t>
            </a:r>
          </a:p>
          <a:p>
            <a:r>
              <a:rPr lang="en-US" dirty="0" smtClean="0"/>
              <a:t>Transportation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sample size</a:t>
            </a:r>
          </a:p>
          <a:p>
            <a:r>
              <a:rPr lang="en-US" dirty="0" smtClean="0"/>
              <a:t>Using email as a contact method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Nursing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Rural communities need help finding access to care.</a:t>
            </a:r>
          </a:p>
          <a:p>
            <a:r>
              <a:rPr lang="en-US" dirty="0" smtClean="0"/>
              <a:t>Making rural communities aware of services available.</a:t>
            </a:r>
          </a:p>
          <a:p>
            <a:r>
              <a:rPr lang="en-US" dirty="0" smtClean="0"/>
              <a:t>Health fairs are a good way to increase awareness of health.</a:t>
            </a:r>
          </a:p>
          <a:p>
            <a:r>
              <a:rPr lang="en-US" dirty="0" smtClean="0"/>
              <a:t>Gave nursing students the opportunity to interact with a rural, underserved community .</a:t>
            </a:r>
          </a:p>
          <a:p>
            <a:r>
              <a:rPr lang="en-US" dirty="0" smtClean="0"/>
              <a:t>Participants still experienced barrier to receiving care, although referral services were provided.</a:t>
            </a:r>
          </a:p>
          <a:p>
            <a:r>
              <a:rPr lang="en-US" dirty="0" smtClean="0"/>
              <a:t>Health promotion and prevention education is important to minimize the risk of health problems.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735106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19200"/>
            <a:ext cx="8416926" cy="5638800"/>
          </a:xfrm>
        </p:spPr>
        <p:txBody>
          <a:bodyPr wrap="square">
            <a:normAutofit/>
          </a:bodyPr>
          <a:lstStyle/>
          <a:p>
            <a:r>
              <a:rPr lang="en-US" sz="800" spc="-150" dirty="0" smtClean="0"/>
              <a:t>Adams, M.H., Carter, T.M., Barnett </a:t>
            </a:r>
            <a:r>
              <a:rPr lang="en-US" sz="800" spc="-150" dirty="0" err="1" smtClean="0"/>
              <a:t>Lammon</a:t>
            </a:r>
            <a:r>
              <a:rPr lang="en-US" sz="800" spc="-150" dirty="0" smtClean="0"/>
              <a:t>, C.A., Judd, A.H., </a:t>
            </a:r>
            <a:r>
              <a:rPr lang="en-US" sz="800" spc="-150" dirty="0" err="1" smtClean="0"/>
              <a:t>Leeper</a:t>
            </a:r>
            <a:r>
              <a:rPr lang="en-US" sz="800" spc="-150" dirty="0" smtClean="0"/>
              <a:t>, J., &amp; Wheat, J.R. (2008). Obesity and blood pressure </a:t>
            </a:r>
          </a:p>
          <a:p>
            <a:pPr lvl="1">
              <a:buNone/>
            </a:pPr>
            <a:r>
              <a:rPr lang="en-US" sz="800" spc="-150" dirty="0" smtClean="0"/>
              <a:t>	trends in rural adolescents over a decade. </a:t>
            </a:r>
            <a:r>
              <a:rPr lang="en-US" sz="800" i="1" spc="-150" dirty="0" smtClean="0"/>
              <a:t>Pediatric Nursing, 34(5), </a:t>
            </a:r>
            <a:r>
              <a:rPr lang="en-US" sz="800" spc="-150" dirty="0" smtClean="0"/>
              <a:t>381-394.  Retrieved from </a:t>
            </a:r>
            <a:r>
              <a:rPr lang="en-US" sz="800" u="sng" spc="-150" dirty="0" smtClean="0">
                <a:hlinkClick r:id="rId2"/>
              </a:rPr>
              <a:t>http://search.proquest.com.libproxy.library.wmich.edu/docview/199436440/fulltextPDF?accountid=15099</a:t>
            </a:r>
            <a:endParaRPr lang="en-US" sz="800" spc="-150" dirty="0" smtClean="0"/>
          </a:p>
          <a:p>
            <a:r>
              <a:rPr lang="en-US" sz="800" spc="-150" dirty="0" err="1" smtClean="0"/>
              <a:t>Andreeva</a:t>
            </a:r>
            <a:r>
              <a:rPr lang="en-US" sz="800" spc="-150" dirty="0" smtClean="0"/>
              <a:t>, V. A., Reynolds, K. D., </a:t>
            </a:r>
            <a:r>
              <a:rPr lang="en-US" sz="800" spc="-150" dirty="0" err="1" smtClean="0"/>
              <a:t>Buller</a:t>
            </a:r>
            <a:r>
              <a:rPr lang="en-US" sz="800" spc="-150" dirty="0" smtClean="0"/>
              <a:t>, D. B., Chou, C., &amp;</a:t>
            </a:r>
            <a:r>
              <a:rPr lang="en-US" sz="800" spc="-150" dirty="0" err="1" smtClean="0"/>
              <a:t>Yaroch</a:t>
            </a:r>
            <a:r>
              <a:rPr lang="en-US" sz="800" spc="-150" dirty="0" smtClean="0"/>
              <a:t>, A. L. (2008). Concurrent psychosocial predictors of sun </a:t>
            </a:r>
          </a:p>
          <a:p>
            <a:pPr lvl="1">
              <a:buNone/>
            </a:pPr>
            <a:r>
              <a:rPr lang="en-US" sz="800" spc="-150" dirty="0" smtClean="0"/>
              <a:t>	safety among middle school youth.</a:t>
            </a:r>
            <a:r>
              <a:rPr lang="en-US" sz="800" i="1" spc="-150" dirty="0" smtClean="0"/>
              <a:t> The Journal of School Health, 78</a:t>
            </a:r>
            <a:r>
              <a:rPr lang="en-US" sz="800" spc="-150" dirty="0" smtClean="0"/>
              <a:t>(7), 374-81; quiz 408-10. Retrieved from </a:t>
            </a:r>
            <a:r>
              <a:rPr lang="en-US" sz="800" u="sng" spc="-150" dirty="0" smtClean="0">
                <a:hlinkClick r:id="rId3"/>
              </a:rPr>
              <a:t>http://search.proquest.com/docview/215671383?accountid=15099</a:t>
            </a:r>
            <a:endParaRPr lang="en-US" sz="800" spc="-150" dirty="0" smtClean="0"/>
          </a:p>
          <a:p>
            <a:r>
              <a:rPr lang="en-US" sz="800" spc="-150" dirty="0" smtClean="0"/>
              <a:t>Black, M. M., Hager, E. R., Le, K., </a:t>
            </a:r>
            <a:r>
              <a:rPr lang="en-US" sz="800" spc="-150" dirty="0" err="1" smtClean="0"/>
              <a:t>Anliker</a:t>
            </a:r>
            <a:r>
              <a:rPr lang="en-US" sz="800" spc="-150" dirty="0" smtClean="0"/>
              <a:t>, J., </a:t>
            </a:r>
            <a:r>
              <a:rPr lang="en-US" sz="800" spc="-150" dirty="0" err="1" smtClean="0"/>
              <a:t>Arteaga</a:t>
            </a:r>
            <a:r>
              <a:rPr lang="en-US" sz="800" spc="-150" dirty="0" smtClean="0"/>
              <a:t>, S. S., </a:t>
            </a:r>
            <a:r>
              <a:rPr lang="en-US" sz="800" spc="-150" dirty="0" err="1" smtClean="0"/>
              <a:t>DiClemente</a:t>
            </a:r>
            <a:r>
              <a:rPr lang="en-US" sz="800" spc="-150" dirty="0" smtClean="0"/>
              <a:t>, C., . . . Wang, Y. (2010). Challenge! health Promotion/</a:t>
            </a:r>
          </a:p>
          <a:p>
            <a:pPr lvl="1">
              <a:buNone/>
            </a:pPr>
            <a:r>
              <a:rPr lang="en-US" sz="800" spc="-150" dirty="0" smtClean="0"/>
              <a:t>	Obesity prevention mentorship model among urban, black adolescents.</a:t>
            </a:r>
            <a:r>
              <a:rPr lang="en-US" sz="800" i="1" spc="-150" dirty="0" smtClean="0"/>
              <a:t> Pediatrics, 126</a:t>
            </a:r>
            <a:r>
              <a:rPr lang="en-US" sz="800" spc="-150" dirty="0" smtClean="0"/>
              <a:t>(2), 280. Retrieved from </a:t>
            </a:r>
            <a:r>
              <a:rPr lang="en-US" sz="800" u="sng" spc="-150" dirty="0" smtClean="0">
                <a:hlinkClick r:id="rId4"/>
              </a:rPr>
              <a:t>http://search.proquest.com/docview/741119474?accountid=15099</a:t>
            </a:r>
            <a:endParaRPr lang="en-US" sz="800" u="sng" spc="-150" dirty="0" smtClean="0"/>
          </a:p>
          <a:p>
            <a:r>
              <a:rPr lang="en-US" sz="800" spc="-150" dirty="0" smtClean="0"/>
              <a:t>Ethan, D., &amp;</a:t>
            </a:r>
            <a:r>
              <a:rPr lang="en-US" sz="800" spc="-150" dirty="0" err="1" smtClean="0"/>
              <a:t>Basch</a:t>
            </a:r>
            <a:r>
              <a:rPr lang="en-US" sz="800" spc="-150" dirty="0" smtClean="0"/>
              <a:t>, C. E. (2008). Promoting healthy vision in students: Progress and challenges in policy, </a:t>
            </a:r>
          </a:p>
          <a:p>
            <a:pPr lvl="1">
              <a:buNone/>
            </a:pPr>
            <a:r>
              <a:rPr lang="en-US" sz="800" spc="-150" dirty="0" smtClean="0"/>
              <a:t>	programs, and research.</a:t>
            </a:r>
            <a:r>
              <a:rPr lang="en-US" sz="800" i="1" spc="-150" dirty="0" smtClean="0"/>
              <a:t> The Journal of School Health, 78</a:t>
            </a:r>
            <a:r>
              <a:rPr lang="en-US" sz="800" spc="-150" dirty="0" smtClean="0"/>
              <a:t>(8), 411-6. Retrieved from </a:t>
            </a:r>
            <a:r>
              <a:rPr lang="en-US" sz="800" u="sng" spc="-150" dirty="0" smtClean="0">
                <a:hlinkClick r:id="rId5"/>
              </a:rPr>
              <a:t>http://search.proquest.com/docview/215673822?accountid=15099</a:t>
            </a:r>
            <a:endParaRPr lang="en-US" sz="800" spc="-150" dirty="0" smtClean="0"/>
          </a:p>
          <a:p>
            <a:r>
              <a:rPr lang="en-US" sz="800" spc="-150" dirty="0" smtClean="0"/>
              <a:t>Finlayson, T. </a:t>
            </a:r>
            <a:r>
              <a:rPr lang="en-US" sz="800" spc="-150" dirty="0" err="1" smtClean="0"/>
              <a:t>L.Williams</a:t>
            </a:r>
            <a:r>
              <a:rPr lang="en-US" sz="800" spc="-150" dirty="0" smtClean="0"/>
              <a:t>, D. R., </a:t>
            </a:r>
            <a:r>
              <a:rPr lang="en-US" sz="800" spc="-150" dirty="0" err="1" smtClean="0"/>
              <a:t>Siefert</a:t>
            </a:r>
            <a:r>
              <a:rPr lang="en-US" sz="800" spc="-150" dirty="0" smtClean="0"/>
              <a:t>, K., Jackson, J. S., &amp;</a:t>
            </a:r>
            <a:r>
              <a:rPr lang="en-US" sz="800" spc="-150" dirty="0" err="1" smtClean="0"/>
              <a:t>Nowjack</a:t>
            </a:r>
            <a:r>
              <a:rPr lang="en-US" sz="800" spc="-150" dirty="0" smtClean="0"/>
              <a:t>- </a:t>
            </a:r>
            <a:r>
              <a:rPr lang="en-US" sz="800" spc="-150" dirty="0" err="1" smtClean="0"/>
              <a:t>Raymer</a:t>
            </a:r>
            <a:r>
              <a:rPr lang="en-US" sz="800" spc="-150" dirty="0" smtClean="0"/>
              <a:t>, R. (2010). Oral health disparities and </a:t>
            </a:r>
          </a:p>
          <a:p>
            <a:pPr lvl="1">
              <a:buNone/>
            </a:pPr>
            <a:r>
              <a:rPr lang="en-US" sz="800" spc="-150" dirty="0" smtClean="0"/>
              <a:t>	psychosocial correlates of self-rated oral health in the national survey of </a:t>
            </a:r>
            <a:r>
              <a:rPr lang="en-US" sz="800" spc="-150" dirty="0" err="1" smtClean="0"/>
              <a:t>american</a:t>
            </a:r>
            <a:r>
              <a:rPr lang="en-US" sz="800" spc="-150" dirty="0" smtClean="0"/>
              <a:t> life.</a:t>
            </a:r>
            <a:r>
              <a:rPr lang="en-US" sz="800" i="1" spc="-150" dirty="0" smtClean="0"/>
              <a:t> American Journal of Public Health, 100</a:t>
            </a:r>
            <a:r>
              <a:rPr lang="en-US" sz="800" spc="-150" dirty="0" smtClean="0"/>
              <a:t>, S246-55. Retrieved from </a:t>
            </a:r>
            <a:r>
              <a:rPr lang="en-US" sz="800" u="sng" spc="-150" dirty="0" smtClean="0">
                <a:hlinkClick r:id="rId6"/>
              </a:rPr>
              <a:t>http://search.proquest.com/docview/215084373?accountid=15099</a:t>
            </a:r>
            <a:endParaRPr lang="en-US" sz="800" u="sng" spc="-150" dirty="0" smtClean="0"/>
          </a:p>
          <a:p>
            <a:r>
              <a:rPr lang="en-US" sz="800" spc="-150" dirty="0" err="1" smtClean="0"/>
              <a:t>Giannini</a:t>
            </a:r>
            <a:r>
              <a:rPr lang="en-US" sz="800" spc="-150" dirty="0" smtClean="0"/>
              <a:t>, C., Santoro, N., </a:t>
            </a:r>
            <a:r>
              <a:rPr lang="en-US" sz="800" spc="-150" dirty="0" err="1" smtClean="0"/>
              <a:t>Caprio</a:t>
            </a:r>
            <a:r>
              <a:rPr lang="en-US" sz="800" spc="-150" dirty="0" smtClean="0"/>
              <a:t>, S., Kim, G., </a:t>
            </a:r>
            <a:r>
              <a:rPr lang="en-US" sz="800" spc="-150" dirty="0" err="1" smtClean="0"/>
              <a:t>Lartaud</a:t>
            </a:r>
            <a:r>
              <a:rPr lang="en-US" sz="800" spc="-150" dirty="0" smtClean="0"/>
              <a:t>, D., Shaw, M., . . . Weiss, R. (2011). The triglyceride-to-HDL cholesterol </a:t>
            </a:r>
          </a:p>
          <a:p>
            <a:pPr lvl="1">
              <a:buNone/>
            </a:pPr>
            <a:r>
              <a:rPr lang="en-US" sz="800" spc="-150" dirty="0" smtClean="0"/>
              <a:t>	ratio: Association with insulin resistance in obese youths of different ethnic backgrounds.</a:t>
            </a:r>
            <a:r>
              <a:rPr lang="en-US" sz="800" i="1" spc="-150" dirty="0" smtClean="0"/>
              <a:t> Diabetes Care, 34</a:t>
            </a:r>
            <a:r>
              <a:rPr lang="en-US" sz="800" spc="-150" dirty="0" smtClean="0"/>
              <a:t>(8), 1869-74. Retrieved from </a:t>
            </a:r>
            <a:r>
              <a:rPr lang="en-US" sz="800" u="sng" spc="-150" dirty="0" smtClean="0">
                <a:hlinkClick r:id="rId7"/>
              </a:rPr>
              <a:t>http://search.proquest.com/docview/884277882?accountid=15099</a:t>
            </a:r>
            <a:endParaRPr lang="en-US" sz="800" u="sng" spc="-150" dirty="0" smtClean="0"/>
          </a:p>
          <a:p>
            <a:r>
              <a:rPr lang="en-US" sz="800" spc="-150" dirty="0" smtClean="0"/>
              <a:t>Maples, W.C. (2001). A comparison of visual abilities, race, and socioeconomic factors as predictors of academic achievement. </a:t>
            </a:r>
            <a:r>
              <a:rPr lang="en-US" sz="800" i="1" spc="-150" dirty="0" smtClean="0"/>
              <a:t>Journal of Behavioral Optometry, 12(3)</a:t>
            </a:r>
            <a:r>
              <a:rPr lang="en-US" sz="800" spc="-150" dirty="0" smtClean="0"/>
              <a:t>, 60-65. </a:t>
            </a:r>
          </a:p>
          <a:p>
            <a:r>
              <a:rPr lang="en-US" sz="800" spc="-150" dirty="0" err="1" smtClean="0"/>
              <a:t>Newmark</a:t>
            </a:r>
            <a:r>
              <a:rPr lang="en-US" sz="800" spc="-150" dirty="0" smtClean="0"/>
              <a:t>, C. Y., &amp;</a:t>
            </a:r>
            <a:r>
              <a:rPr lang="en-US" sz="800" spc="-150" dirty="0" err="1" smtClean="0"/>
              <a:t>Anhalt</a:t>
            </a:r>
            <a:r>
              <a:rPr lang="en-US" sz="800" spc="-150" dirty="0" smtClean="0"/>
              <a:t>, H. (2007). Type 2 diabetes in children and adolescents.</a:t>
            </a:r>
            <a:r>
              <a:rPr lang="en-US" sz="800" i="1" spc="-150" dirty="0" smtClean="0"/>
              <a:t> Pediatric Annals, 36</a:t>
            </a:r>
            <a:r>
              <a:rPr lang="en-US" sz="800" spc="-150" dirty="0" smtClean="0"/>
              <a:t>(2), 109-13. Retrieved from </a:t>
            </a:r>
            <a:r>
              <a:rPr lang="en-US" sz="800" u="sng" spc="-150" dirty="0" smtClean="0">
                <a:hlinkClick r:id="rId8"/>
              </a:rPr>
              <a:t>http://search.proquest.com/docview/217546214?accountid=15099</a:t>
            </a:r>
            <a:endParaRPr lang="en-US" sz="800" u="sng" spc="-150" dirty="0" smtClean="0"/>
          </a:p>
          <a:p>
            <a:r>
              <a:rPr lang="en-US" sz="800" spc="-150" dirty="0" smtClean="0"/>
              <a:t>Stanton, W.R., </a:t>
            </a:r>
            <a:r>
              <a:rPr lang="en-US" sz="800" spc="-150" dirty="0" err="1" smtClean="0"/>
              <a:t>Janda</a:t>
            </a:r>
            <a:r>
              <a:rPr lang="en-US" sz="800" spc="-150" dirty="0" smtClean="0"/>
              <a:t>, M., Baade, P.D., &amp;</a:t>
            </a:r>
            <a:r>
              <a:rPr lang="en-US" sz="800" spc="-150" dirty="0" err="1" smtClean="0"/>
              <a:t>AndersonP</a:t>
            </a:r>
            <a:r>
              <a:rPr lang="en-US" sz="800" spc="-150" dirty="0" smtClean="0"/>
              <a:t>. (2004). Primary prevention of skin cancer: a review of sun protection in Australia and internationally. </a:t>
            </a:r>
            <a:r>
              <a:rPr lang="en-US" sz="800" i="1" spc="-150" dirty="0" smtClean="0"/>
              <a:t>Health Promotion </a:t>
            </a:r>
          </a:p>
          <a:p>
            <a:pPr lvl="1">
              <a:buNone/>
            </a:pPr>
            <a:r>
              <a:rPr lang="en-US" sz="800" i="1" spc="-150" dirty="0" smtClean="0"/>
              <a:t>	International, 19(3</a:t>
            </a:r>
            <a:r>
              <a:rPr lang="en-US" sz="800" spc="-150" dirty="0" smtClean="0"/>
              <a:t>), 369-378.</a:t>
            </a:r>
          </a:p>
          <a:p>
            <a:r>
              <a:rPr lang="en-US" sz="800" spc="-150" dirty="0" err="1" smtClean="0"/>
              <a:t>Tirosh</a:t>
            </a:r>
            <a:r>
              <a:rPr lang="en-US" sz="800" spc="-150" dirty="0" smtClean="0"/>
              <a:t>, A., </a:t>
            </a:r>
            <a:r>
              <a:rPr lang="en-US" sz="800" spc="-150" dirty="0" err="1" smtClean="0"/>
              <a:t>Shai</a:t>
            </a:r>
            <a:r>
              <a:rPr lang="en-US" sz="800" spc="-150" dirty="0" smtClean="0"/>
              <a:t>, I., </a:t>
            </a:r>
            <a:r>
              <a:rPr lang="en-US" sz="800" spc="-150" dirty="0" err="1" smtClean="0"/>
              <a:t>Afek</a:t>
            </a:r>
            <a:r>
              <a:rPr lang="en-US" sz="800" spc="-150" dirty="0" smtClean="0"/>
              <a:t>, A., </a:t>
            </a:r>
            <a:r>
              <a:rPr lang="en-US" sz="800" spc="-150" dirty="0" err="1" smtClean="0"/>
              <a:t>Dubnov-Raz</a:t>
            </a:r>
            <a:r>
              <a:rPr lang="en-US" sz="800" spc="-150" dirty="0" smtClean="0"/>
              <a:t>, G., </a:t>
            </a:r>
            <a:r>
              <a:rPr lang="en-US" sz="800" spc="-150" dirty="0" err="1" smtClean="0"/>
              <a:t>Ayalon</a:t>
            </a:r>
            <a:r>
              <a:rPr lang="en-US" sz="800" spc="-150" dirty="0" smtClean="0"/>
              <a:t>, N., Gordon, B., . . . </a:t>
            </a:r>
            <a:r>
              <a:rPr lang="en-US" sz="800" spc="-150" dirty="0" err="1" smtClean="0"/>
              <a:t>Rudich</a:t>
            </a:r>
            <a:r>
              <a:rPr lang="en-US" sz="800" spc="-150" dirty="0" smtClean="0"/>
              <a:t>, A. (2011). Adolescent BMI trajectory and risk of diabetes versus coronary disease.</a:t>
            </a:r>
            <a:r>
              <a:rPr lang="en-US" sz="800" i="1" spc="-150" dirty="0" smtClean="0"/>
              <a:t> The New </a:t>
            </a:r>
          </a:p>
          <a:p>
            <a:pPr lvl="1">
              <a:buNone/>
            </a:pPr>
            <a:r>
              <a:rPr lang="en-US" sz="800" i="1" spc="-150" dirty="0" smtClean="0"/>
              <a:t>	England Journal of Medicine, 364</a:t>
            </a:r>
            <a:r>
              <a:rPr lang="en-US" sz="800" spc="-150" dirty="0" smtClean="0"/>
              <a:t>(14), 1315-25. </a:t>
            </a:r>
            <a:r>
              <a:rPr lang="en-US" sz="800" spc="-150" dirty="0" err="1" smtClean="0"/>
              <a:t>doi</a:t>
            </a:r>
            <a:r>
              <a:rPr lang="en-US" sz="800" spc="-150" dirty="0" smtClean="0"/>
              <a:t>: </a:t>
            </a:r>
            <a:r>
              <a:rPr lang="en-US" sz="800" u="sng" spc="-150" dirty="0" smtClean="0">
                <a:hlinkClick r:id="rId9"/>
              </a:rPr>
              <a:t>http://dx.doi.org/10.1056/NEJMoa1006992</a:t>
            </a:r>
            <a:endParaRPr lang="en-US" sz="800" spc="-150" dirty="0" smtClean="0"/>
          </a:p>
          <a:p>
            <a:pPr>
              <a:buNone/>
            </a:pPr>
            <a:endParaRPr lang="en-US" sz="8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u="sng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Station Topics with 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Nutrition</a:t>
            </a:r>
          </a:p>
          <a:p>
            <a:r>
              <a:rPr lang="en-US" dirty="0" smtClean="0"/>
              <a:t>Hearing- </a:t>
            </a:r>
            <a:r>
              <a:rPr lang="en-US" sz="2200" i="1" dirty="0" smtClean="0"/>
              <a:t>WMU Audiology Program</a:t>
            </a:r>
          </a:p>
          <a:p>
            <a:r>
              <a:rPr lang="en-US" dirty="0" smtClean="0"/>
              <a:t>Vision- </a:t>
            </a:r>
            <a:r>
              <a:rPr lang="en-US" sz="2200" i="1" dirty="0" smtClean="0"/>
              <a:t>Kalamazoo Health Department</a:t>
            </a:r>
          </a:p>
          <a:p>
            <a:r>
              <a:rPr lang="en-US" dirty="0" smtClean="0"/>
              <a:t>Skin- </a:t>
            </a:r>
            <a:r>
              <a:rPr lang="en-US" sz="2200" i="1" dirty="0" smtClean="0"/>
              <a:t>Professor Pat </a:t>
            </a:r>
            <a:r>
              <a:rPr lang="en-US" sz="2200" i="1" dirty="0" err="1" smtClean="0"/>
              <a:t>Fuehr</a:t>
            </a:r>
            <a:endParaRPr lang="en-US" sz="2200" i="1" dirty="0" smtClean="0"/>
          </a:p>
          <a:p>
            <a:r>
              <a:rPr lang="en-US" dirty="0" smtClean="0"/>
              <a:t>Sleep</a:t>
            </a:r>
          </a:p>
          <a:p>
            <a:r>
              <a:rPr lang="en-US" dirty="0" smtClean="0"/>
              <a:t>Relaxation- </a:t>
            </a:r>
            <a:r>
              <a:rPr lang="en-US" sz="2200" i="1" dirty="0" smtClean="0"/>
              <a:t>Marcia Atchison and colleague</a:t>
            </a:r>
          </a:p>
          <a:p>
            <a:r>
              <a:rPr lang="en-US" sz="2600" dirty="0" smtClean="0"/>
              <a:t>Smoking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Blood pressure- </a:t>
            </a:r>
            <a:r>
              <a:rPr lang="en-US" sz="2200" i="1" dirty="0" smtClean="0"/>
              <a:t>Family Health Center</a:t>
            </a:r>
            <a:endParaRPr lang="en-US" sz="2200" dirty="0" smtClean="0"/>
          </a:p>
          <a:p>
            <a:r>
              <a:rPr lang="en-US" dirty="0" smtClean="0"/>
              <a:t>Blood sugar- </a:t>
            </a:r>
            <a:r>
              <a:rPr lang="en-US" sz="2000" i="1" dirty="0" smtClean="0"/>
              <a:t>Family Health Center</a:t>
            </a:r>
            <a:endParaRPr lang="en-US" dirty="0" smtClean="0"/>
          </a:p>
          <a:p>
            <a:r>
              <a:rPr lang="en-US" dirty="0" smtClean="0"/>
              <a:t>Cholesterol- </a:t>
            </a:r>
            <a:r>
              <a:rPr lang="en-US" sz="2000" i="1" dirty="0" smtClean="0"/>
              <a:t>Bronson </a:t>
            </a:r>
            <a:r>
              <a:rPr lang="en-US" sz="2000" i="1" dirty="0" err="1" smtClean="0"/>
              <a:t>ProHealth</a:t>
            </a:r>
            <a:endParaRPr lang="en-US" dirty="0" smtClean="0"/>
          </a:p>
          <a:p>
            <a:r>
              <a:rPr lang="en-US" dirty="0" smtClean="0"/>
              <a:t>BMI/Exercise- </a:t>
            </a:r>
            <a:r>
              <a:rPr lang="en-US" sz="2000" i="1" dirty="0" smtClean="0"/>
              <a:t>Interdisciplinary Health Department</a:t>
            </a:r>
          </a:p>
          <a:p>
            <a:r>
              <a:rPr lang="en-US" dirty="0" smtClean="0"/>
              <a:t>Dental- </a:t>
            </a:r>
            <a:r>
              <a:rPr lang="en-US" sz="2200" i="1" dirty="0" smtClean="0"/>
              <a:t>KVCC Dental Program</a:t>
            </a:r>
            <a:endParaRPr lang="en-US" sz="2200" dirty="0" smtClean="0"/>
          </a:p>
          <a:p>
            <a:r>
              <a:rPr lang="en-US" dirty="0" smtClean="0"/>
              <a:t>Immunizations- </a:t>
            </a:r>
            <a:r>
              <a:rPr lang="en-US" sz="2200" i="1" dirty="0" smtClean="0"/>
              <a:t>Kalamazoo Health Department</a:t>
            </a:r>
          </a:p>
          <a:p>
            <a:r>
              <a:rPr lang="en-US" dirty="0" smtClean="0"/>
              <a:t>Sexual Health-  </a:t>
            </a:r>
            <a:r>
              <a:rPr lang="en-US" sz="2235" i="1" dirty="0" smtClean="0"/>
              <a:t>Professor </a:t>
            </a:r>
            <a:r>
              <a:rPr lang="en-US" sz="2200" i="1" dirty="0" smtClean="0"/>
              <a:t>Kim Searing</a:t>
            </a:r>
            <a:endParaRPr lang="en-US" sz="2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People 2020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Health fair was based on Healthy People 2020 goals:</a:t>
            </a:r>
          </a:p>
          <a:p>
            <a:pPr lvl="1"/>
            <a:r>
              <a:rPr lang="en-US" sz="2000" dirty="0" smtClean="0"/>
              <a:t>Increase the proportion of adolescents who have had a wellness checkup in the past 12 months.</a:t>
            </a:r>
          </a:p>
          <a:p>
            <a:pPr lvl="1"/>
            <a:r>
              <a:rPr lang="en-US" sz="2000" dirty="0" smtClean="0"/>
              <a:t>Reduce the proportion of persons who are unable to obtain or delay in obtaining necessary medical care, dental care, or prescription medications.</a:t>
            </a:r>
          </a:p>
          <a:p>
            <a:pPr lvl="1"/>
            <a:r>
              <a:rPr lang="en-US" sz="2000" dirty="0" smtClean="0"/>
              <a:t>Increase the proportion of persons who receive appropriate evidence-based clinical preventative services.</a:t>
            </a:r>
            <a:endParaRPr lang="en-US" sz="2000" dirty="0"/>
          </a:p>
        </p:txBody>
      </p:sp>
      <p:pic>
        <p:nvPicPr>
          <p:cNvPr id="19458" name="Picture 2" descr="https://encrypted-tbn0.gstatic.com/images?q=tbn:ANd9GcSrdKcI9ZslVuhmUZfzmDLTsrrgC3laDXjbZXKUWe6SCwYTSy_M5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685800"/>
            <a:ext cx="2181225" cy="107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BMI/Exercise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Participants were measured and weighed to determine their BMI.</a:t>
            </a:r>
          </a:p>
          <a:p>
            <a:r>
              <a:rPr lang="en-US" dirty="0" smtClean="0"/>
              <a:t>Education on the BMI number was provided as well as tips for exercise.</a:t>
            </a:r>
          </a:p>
          <a:p>
            <a:r>
              <a:rPr lang="en-US" dirty="0" smtClean="0"/>
              <a:t>Collaborated with Amy Curtis, an Interdisciplinary Health PhD faculty member for the scales.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DSC_05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1066800"/>
            <a:ext cx="3581400" cy="537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BMI at the 86</a:t>
            </a:r>
            <a:r>
              <a:rPr lang="en-US" baseline="30000" dirty="0" smtClean="0"/>
              <a:t>th</a:t>
            </a:r>
            <a:r>
              <a:rPr lang="en-US" dirty="0" smtClean="0"/>
              <a:t> percentile or higher increases the risk of developing coronary heart disease by three-fold (</a:t>
            </a:r>
            <a:r>
              <a:rPr lang="en-US" dirty="0" err="1" smtClean="0"/>
              <a:t>Tirosh</a:t>
            </a:r>
            <a:r>
              <a:rPr lang="en-US" dirty="0" smtClean="0"/>
              <a:t> et al., 2011).</a:t>
            </a:r>
          </a:p>
          <a:p>
            <a:r>
              <a:rPr lang="en-US" dirty="0" smtClean="0"/>
              <a:t>BMI during adolescence is a predictor for the development of coronary heart disease and type II diabetes (</a:t>
            </a:r>
            <a:r>
              <a:rPr lang="en-US" dirty="0" err="1" smtClean="0"/>
              <a:t>Tirosh</a:t>
            </a:r>
            <a:r>
              <a:rPr lang="en-US" dirty="0" smtClean="0"/>
              <a:t> et al., 2011).</a:t>
            </a:r>
          </a:p>
          <a:p>
            <a:r>
              <a:rPr lang="en-US" dirty="0" smtClean="0"/>
              <a:t>Adolescence obesity has increased three-fold in the past thirty years (Black et al., 2010).</a:t>
            </a:r>
          </a:p>
        </p:txBody>
      </p:sp>
      <p:pic>
        <p:nvPicPr>
          <p:cNvPr id="6" name="Content Placeholder 5" descr="DSC_06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49283" y="1985963"/>
            <a:ext cx="3227917" cy="414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Blood pressure, blood sugar, and cholesterol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Testing was provided free of charge.</a:t>
            </a:r>
          </a:p>
          <a:p>
            <a:r>
              <a:rPr lang="en-US" dirty="0" smtClean="0"/>
              <a:t>Bronson </a:t>
            </a:r>
            <a:r>
              <a:rPr lang="en-US" dirty="0" err="1" smtClean="0"/>
              <a:t>ProHealth</a:t>
            </a:r>
            <a:r>
              <a:rPr lang="en-US" dirty="0" smtClean="0"/>
              <a:t> provided cholesterol testing materials as well as the machines and training for our student volunteers.</a:t>
            </a:r>
          </a:p>
          <a:p>
            <a:r>
              <a:rPr lang="en-US" dirty="0" smtClean="0"/>
              <a:t>Family Health Center provided blood pressure and blood sugar materials.</a:t>
            </a:r>
          </a:p>
          <a:p>
            <a:r>
              <a:rPr lang="en-US" dirty="0" smtClean="0"/>
              <a:t>Students were referred to the health department for follow-up care.</a:t>
            </a:r>
          </a:p>
        </p:txBody>
      </p:sp>
      <p:pic>
        <p:nvPicPr>
          <p:cNvPr id="5" name="Content Placeholder 4" descr="DSC_069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836863"/>
            <a:ext cx="3657600" cy="243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Type II diabetes is more prevalent in minority groups (</a:t>
            </a:r>
            <a:r>
              <a:rPr lang="en-US" dirty="0" err="1" smtClean="0"/>
              <a:t>Newmark</a:t>
            </a:r>
            <a:r>
              <a:rPr lang="en-US" dirty="0" smtClean="0"/>
              <a:t>&amp;</a:t>
            </a:r>
            <a:r>
              <a:rPr lang="en-US" dirty="0" err="1" smtClean="0"/>
              <a:t>Anhalt</a:t>
            </a:r>
            <a:r>
              <a:rPr lang="en-US" dirty="0" smtClean="0"/>
              <a:t>, 2007): </a:t>
            </a:r>
          </a:p>
          <a:p>
            <a:pPr lvl="1"/>
            <a:r>
              <a:rPr lang="en-US" dirty="0" smtClean="0"/>
              <a:t>22% Hispanic</a:t>
            </a:r>
          </a:p>
          <a:p>
            <a:pPr lvl="1"/>
            <a:r>
              <a:rPr lang="en-US" dirty="0" smtClean="0"/>
              <a:t>33% African American</a:t>
            </a:r>
          </a:p>
          <a:p>
            <a:pPr lvl="1"/>
            <a:r>
              <a:rPr lang="en-US" dirty="0" smtClean="0"/>
              <a:t>40% Asian/ Pacific Islander</a:t>
            </a:r>
          </a:p>
          <a:p>
            <a:pPr lvl="1"/>
            <a:r>
              <a:rPr lang="en-US" dirty="0" smtClean="0"/>
              <a:t>76% American Indian</a:t>
            </a:r>
          </a:p>
          <a:p>
            <a:r>
              <a:rPr lang="en-US" dirty="0" smtClean="0"/>
              <a:t>TG/HDL-C ratio is related to insulin resistance (IR) especially in white adolescents and can serve to identify patients at risk for developing insulin resistant co-morbidities (</a:t>
            </a:r>
            <a:r>
              <a:rPr lang="en-US" dirty="0" err="1" smtClean="0"/>
              <a:t>Giannini</a:t>
            </a:r>
            <a:r>
              <a:rPr lang="en-US" dirty="0" smtClean="0"/>
              <a:t> et al., 2011).</a:t>
            </a:r>
          </a:p>
          <a:p>
            <a:r>
              <a:rPr lang="en-US" dirty="0" smtClean="0"/>
              <a:t>40% of rural adolescents had a BMI over 85</a:t>
            </a:r>
            <a:r>
              <a:rPr lang="en-US" baseline="30000" dirty="0" smtClean="0"/>
              <a:t>th</a:t>
            </a:r>
            <a:r>
              <a:rPr lang="en-US" dirty="0" smtClean="0"/>
              <a:t> percentile and 32% had an increased blood pressure (over 120/80) (Adams et al., 2008).</a:t>
            </a:r>
          </a:p>
          <a:p>
            <a:endParaRPr lang="en-US" dirty="0"/>
          </a:p>
        </p:txBody>
      </p:sp>
      <p:pic>
        <p:nvPicPr>
          <p:cNvPr id="5" name="Content Placeholder 4" descr="DSC_066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362200"/>
            <a:ext cx="3981450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Students were educated on proper oral hygiene.</a:t>
            </a:r>
          </a:p>
          <a:p>
            <a:r>
              <a:rPr lang="en-US" dirty="0" smtClean="0"/>
              <a:t>Each student received a giveaway bag with numerous toothbrushes, floss, and toothpaste samples.</a:t>
            </a:r>
          </a:p>
          <a:p>
            <a:r>
              <a:rPr lang="en-US" dirty="0" smtClean="0"/>
              <a:t>Collaborated with Kalamazoo Valley Community College’s Dental Hygienist program to give each student a dental check-up.</a:t>
            </a:r>
          </a:p>
          <a:p>
            <a:r>
              <a:rPr lang="en-US" dirty="0" smtClean="0"/>
              <a:t>Students were referred to the KVCC dental hygienist clinic and the health department for follow-up care.</a:t>
            </a:r>
          </a:p>
          <a:p>
            <a:endParaRPr lang="en-US" dirty="0"/>
          </a:p>
        </p:txBody>
      </p:sp>
      <p:pic>
        <p:nvPicPr>
          <p:cNvPr id="8" name="Content Placeholder 7" descr="DSC_056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00550" y="2057400"/>
            <a:ext cx="413385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928</TotalTime>
  <Words>1032</Words>
  <Application>Microsoft Office PowerPoint</Application>
  <PresentationFormat>On-screen Show (4:3)</PresentationFormat>
  <Paragraphs>146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Advantage</vt:lpstr>
      <vt:lpstr>Community Interdisciplinary Health Fair</vt:lpstr>
      <vt:lpstr>Acknowledgments</vt:lpstr>
      <vt:lpstr>Station Topics with Contributors</vt:lpstr>
      <vt:lpstr>Healthy People 2020</vt:lpstr>
      <vt:lpstr>BMI/Exercise</vt:lpstr>
      <vt:lpstr>Literature Review</vt:lpstr>
      <vt:lpstr>Blood pressure, blood sugar, and cholesterol</vt:lpstr>
      <vt:lpstr>Literature Review</vt:lpstr>
      <vt:lpstr>Dental</vt:lpstr>
      <vt:lpstr>Literature Review </vt:lpstr>
      <vt:lpstr>Vision</vt:lpstr>
      <vt:lpstr>Literature Review </vt:lpstr>
      <vt:lpstr>Skin</vt:lpstr>
      <vt:lpstr>Literature Review</vt:lpstr>
      <vt:lpstr>Purpose</vt:lpstr>
      <vt:lpstr>IRB</vt:lpstr>
      <vt:lpstr>Criteria for Participating </vt:lpstr>
      <vt:lpstr>Participants</vt:lpstr>
      <vt:lpstr>Results </vt:lpstr>
      <vt:lpstr>Common Health Problems Requiring Follow up </vt:lpstr>
      <vt:lpstr>Barriers to Care</vt:lpstr>
      <vt:lpstr>Limitations</vt:lpstr>
      <vt:lpstr>Nursing Implications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Interdisciplinary Health Fair</dc:title>
  <dc:creator>Alex</dc:creator>
  <cp:lastModifiedBy>Jennifer Townsend</cp:lastModifiedBy>
  <cp:revision>35</cp:revision>
  <dcterms:created xsi:type="dcterms:W3CDTF">2013-04-07T23:35:23Z</dcterms:created>
  <dcterms:modified xsi:type="dcterms:W3CDTF">2013-06-07T20:15:04Z</dcterms:modified>
</cp:coreProperties>
</file>